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5" r:id="rId3"/>
    <p:sldId id="273" r:id="rId4"/>
    <p:sldId id="268" r:id="rId5"/>
    <p:sldId id="269" r:id="rId6"/>
    <p:sldId id="259" r:id="rId7"/>
    <p:sldId id="267" r:id="rId8"/>
    <p:sldId id="261" r:id="rId9"/>
    <p:sldId id="262" r:id="rId10"/>
    <p:sldId id="270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71" autoAdjust="0"/>
  </p:normalViewPr>
  <p:slideViewPr>
    <p:cSldViewPr>
      <p:cViewPr varScale="1">
        <p:scale>
          <a:sx n="86" d="100"/>
          <a:sy n="86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E932B-82E2-4988-B677-BD49A8C4F479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D7BD6-889F-4ACE-B1B6-E89FA46DD2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Sauf</a:t>
            </a:r>
            <a:r>
              <a:rPr lang="fr-FR" baseline="0" dirty="0" smtClean="0"/>
              <a:t> précision contraire, les </a:t>
            </a:r>
            <a:r>
              <a:rPr lang="fr-FR" baseline="0" dirty="0" smtClean="0"/>
              <a:t>sources sont </a:t>
            </a:r>
            <a:r>
              <a:rPr lang="fr-FR" baseline="0" dirty="0" smtClean="0"/>
              <a:t>citées dans le document de l’OMS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D7BD6-889F-4ACE-B1B6-E89FA46DD2D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INEXIUM et MOPRAL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D7BD6-889F-4ACE-B1B6-E89FA46DD2D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 à 10%</a:t>
            </a:r>
            <a:r>
              <a:rPr lang="fr-FR" baseline="0" dirty="0" smtClean="0"/>
              <a:t> de rentabilité nette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D7BD6-889F-4ACE-B1B6-E89FA46DD2D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 raison pour laquelle</a:t>
            </a:r>
            <a:r>
              <a:rPr lang="fr-FR" baseline="0" dirty="0" smtClean="0"/>
              <a:t> ça fonctionne : Nécessité de conformité sociale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D7BD6-889F-4ACE-B1B6-E89FA46DD2D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</a:t>
            </a:r>
            <a:r>
              <a:rPr lang="fr-FR" baseline="0" dirty="0" smtClean="0"/>
              <a:t> promotion s’adapte au niveau d’étude</a:t>
            </a:r>
          </a:p>
          <a:p>
            <a:r>
              <a:rPr lang="fr-FR" baseline="0" dirty="0" smtClean="0"/>
              <a:t>Moins on croit être affecté, plus on est susceptible de subir la promotion</a:t>
            </a:r>
          </a:p>
          <a:p>
            <a:endParaRPr lang="fr-FR" baseline="0" dirty="0" smtClean="0"/>
          </a:p>
          <a:p>
            <a:r>
              <a:rPr lang="fr-FR" baseline="0" dirty="0" smtClean="0"/>
              <a:t>On met à l’écart les thérapeutiques les moins couteuses (exemple du jeun ?)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D7BD6-889F-4ACE-B1B6-E89FA46DD2D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D7BD6-889F-4ACE-B1B6-E89FA46DD2D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Essai VIGOR : preuve de moins d’effets gastriques VS </a:t>
            </a:r>
            <a:r>
              <a:rPr lang="fr-FR" dirty="0" err="1" smtClean="0"/>
              <a:t>naproxène</a:t>
            </a:r>
            <a:endParaRPr lang="fr-FR" dirty="0" smtClean="0"/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délégués médicaux de l’entreprise ont distribué des brochures qui ne mentionnaient pas les résultats cardiovasculaires parus dans l'essai VIGOR du 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England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Journal of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Medicine</a:t>
            </a:r>
            <a:endParaRPr lang="fr-FR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Curfman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2005, 2006) ; au lieu de cela, ils présentaient diverses études inférieures sur un plan scientifique (ayant des nombres de sujets inadéquats et/ou une conception médiocre) qui prétendaient montrer que les utilisateurs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Vioxx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avaient un risque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inférieur de crises cardiaques au lieu du risque bien plus élevé qui était, lui,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 réel.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D7BD6-889F-4ACE-B1B6-E89FA46DD2D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Leader d’opinion</a:t>
            </a:r>
            <a:r>
              <a:rPr lang="fr-FR" baseline="0" dirty="0" smtClean="0"/>
              <a:t> : PU-PH expert d’un domaine.</a:t>
            </a:r>
          </a:p>
          <a:p>
            <a:r>
              <a:rPr lang="fr-FR" baseline="0" dirty="0" smtClean="0"/>
              <a:t>Image de l’expert immaculé, parfaitement objectif en toute circonstance, </a:t>
            </a:r>
            <a:r>
              <a:rPr lang="fr-FR" baseline="0" dirty="0" err="1" smtClean="0"/>
              <a:t>etc</a:t>
            </a:r>
            <a:r>
              <a:rPr lang="fr-FR" baseline="0" dirty="0" smtClean="0"/>
              <a:t>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Prescription hospitalière = surcoût en ville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D7BD6-889F-4ACE-B1B6-E89FA46DD2D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mindep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ardscitoyens.org/sunshin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6172200"/>
            <a:ext cx="6400800" cy="685800"/>
          </a:xfrm>
        </p:spPr>
        <p:txBody>
          <a:bodyPr/>
          <a:lstStyle/>
          <a:p>
            <a:r>
              <a:rPr lang="fr-FR" dirty="0" smtClean="0"/>
              <a:t>Par HADDADI Clément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148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582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publication scientifique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analyse portant sur 192 études concernant les statines a montré que celles financées par le fabricant avaient 20 fois plus de chance de rapporter des résultats positifs.</a:t>
            </a:r>
          </a:p>
          <a:p>
            <a:r>
              <a:rPr lang="fr-FR" dirty="0" smtClean="0"/>
              <a:t>Selon une méta-analyse, pour les études financées par l'industrie, la probabilité de rapporter des résultats favorables à l'industrie était quatre fois supérieure que pour la recherche sans financement industriel. Ce biais reflète un certain nombre de facteurs dont la relation entre les chercheurs et le promoteur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Prendre conscience de l’influence réelle de la promotion pharmaceutique sur nos prescriptions et sur la santé de nos patients</a:t>
            </a:r>
          </a:p>
          <a:p>
            <a:r>
              <a:rPr lang="fr-FR" dirty="0" smtClean="0"/>
              <a:t>Travailler et cultiver notre esprit critique : Se poser les bonnes </a:t>
            </a:r>
            <a:r>
              <a:rPr lang="fr-FR" dirty="0" smtClean="0"/>
              <a:t>questions</a:t>
            </a:r>
            <a:endParaRPr lang="fr-FR" dirty="0" smtClean="0"/>
          </a:p>
          <a:p>
            <a:r>
              <a:rPr lang="fr-FR" dirty="0" smtClean="0"/>
              <a:t>Profiter des sources indépendantes d’information et de formation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« Pourquoi garder son indépendance ? » Disponible libre de droit sur le site du </a:t>
            </a:r>
            <a:r>
              <a:rPr lang="fr-FR" dirty="0" err="1" smtClean="0"/>
              <a:t>formindep</a:t>
            </a:r>
            <a:r>
              <a:rPr lang="fr-FR" dirty="0" smtClean="0"/>
              <a:t> : </a:t>
            </a:r>
            <a:r>
              <a:rPr lang="fr-FR" dirty="0" smtClean="0">
                <a:hlinkClick r:id="rId2"/>
              </a:rPr>
              <a:t>http</a:t>
            </a:r>
            <a:r>
              <a:rPr lang="fr-FR" dirty="0" smtClean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www.formindep.org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« Comprendre la promotion pharmaceutique et y répondre » Disponible sur le site de la HAS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≠ Mieux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324600" cy="50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chiffres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sz="2800" dirty="0" smtClean="0"/>
              <a:t>57,5 milliards $ de dépenses promotionnelles aux Etats-Unis en 2004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sz="2800" dirty="0" smtClean="0"/>
              <a:t>En 2007, le </a:t>
            </a:r>
            <a:r>
              <a:rPr lang="fr-FR" sz="2800" dirty="0" err="1" smtClean="0"/>
              <a:t>lipitor</a:t>
            </a:r>
            <a:r>
              <a:rPr lang="fr-FR" sz="2800" dirty="0" smtClean="0"/>
              <a:t>© a rapporté 13,6 milliards $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sz="2800" dirty="0" smtClean="0"/>
              <a:t>En 2004, 1 $ investi en promotion rapportait 8,34 $ en ventes supplémentaires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sz="2800" dirty="0" smtClean="0"/>
              <a:t>En 2006, l’industrie pharmaceutique avait un taux de rentabilité nette de 19,6% en pourcentage des revenus totaux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Illusion de l’unique invulnérabilité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42172"/>
            <a:ext cx="8458200" cy="42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Idées reçues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« Je suis suffisamment intelligent pour ne pas être influencé »</a:t>
            </a:r>
          </a:p>
          <a:p>
            <a:endParaRPr lang="fr-FR" b="1" i="1" dirty="0" smtClean="0"/>
          </a:p>
          <a:p>
            <a:r>
              <a:rPr lang="fr-FR" b="1" i="1" dirty="0" smtClean="0"/>
              <a:t>« Je n’y fais pas attention » </a:t>
            </a:r>
          </a:p>
          <a:p>
            <a:pPr>
              <a:buNone/>
            </a:pPr>
            <a:endParaRPr lang="fr-FR" b="1" i="1" dirty="0" smtClean="0"/>
          </a:p>
          <a:p>
            <a:r>
              <a:rPr lang="fr-FR" b="1" i="1" dirty="0" smtClean="0"/>
              <a:t>« Je les rencontre tous, aussi je ne suis influencé par aucun 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Effets sur la prescription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r>
              <a:rPr lang="fr-FR" dirty="0" smtClean="0"/>
              <a:t>Globalement, un contact fréquent avec un délégué médical, une aide financière pour se rendre à un congrès, un repas gratuit, le financement de la recherche augmentent la probabilité de demandes d’ajouts au formulaire de l’établissement de santé et sont associés à des coûts de prescription plus élevés, une prescription de génériques plus faible et l’adoption plus rapide de nouveaux médicaments.</a:t>
            </a:r>
          </a:p>
          <a:p>
            <a:r>
              <a:rPr lang="fr-FR" dirty="0" smtClean="0"/>
              <a:t>Une plus grande exposition aux discours des délégués médicaux est associée à une moindre capacité à reconnaître des allégations inexactes concernant les médicaments.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exemple : le </a:t>
            </a:r>
            <a:r>
              <a:rPr lang="fr-FR" dirty="0" err="1" smtClean="0"/>
              <a:t>Vioxx</a:t>
            </a:r>
            <a:r>
              <a:rPr lang="fr-FR" dirty="0" smtClean="0"/>
              <a:t>® (</a:t>
            </a:r>
            <a:r>
              <a:rPr lang="fr-FR" dirty="0" err="1" smtClean="0"/>
              <a:t>rofécoxib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31758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1752600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550 millions $ de publicités</a:t>
            </a:r>
          </a:p>
          <a:p>
            <a:r>
              <a:rPr lang="fr-FR" sz="2800" dirty="0" smtClean="0"/>
              <a:t>Retiré du marché en 2004, essai VIGOR publié en 2000 montrait déjà un risque accru de crises cardiaques (x5 VS </a:t>
            </a:r>
            <a:r>
              <a:rPr lang="fr-FR" sz="2800" dirty="0" err="1" smtClean="0"/>
              <a:t>naproxène</a:t>
            </a:r>
            <a:r>
              <a:rPr lang="fr-FR" sz="2800" dirty="0" smtClean="0"/>
              <a:t>)</a:t>
            </a:r>
          </a:p>
          <a:p>
            <a:r>
              <a:rPr lang="fr-FR" sz="2800" dirty="0" smtClean="0"/>
              <a:t>88 000 à 140 000 infarctus aux Etats Unis directement liés à l’usage de </a:t>
            </a:r>
            <a:r>
              <a:rPr lang="fr-FR" sz="2800" dirty="0" err="1" smtClean="0"/>
              <a:t>Vioxx</a:t>
            </a:r>
            <a:r>
              <a:rPr lang="fr-FR" sz="2800" dirty="0" smtClean="0"/>
              <a:t>®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Différents types de promotion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les échantillons gratuits  </a:t>
            </a:r>
            <a:r>
              <a:rPr lang="fr-FR" dirty="0" smtClean="0"/>
              <a:t>et </a:t>
            </a:r>
            <a:r>
              <a:rPr lang="fr-FR" b="1" dirty="0" smtClean="0"/>
              <a:t>repas gratuits </a:t>
            </a:r>
            <a:endParaRPr lang="fr-FR" dirty="0" smtClean="0"/>
          </a:p>
          <a:p>
            <a:r>
              <a:rPr lang="fr-FR" b="1" dirty="0" smtClean="0"/>
              <a:t>les leaders d’opinion : </a:t>
            </a:r>
            <a:r>
              <a:rPr lang="fr-FR" dirty="0" smtClean="0"/>
              <a:t>praticiens rémunérés par les labos, influençant leurs pairs</a:t>
            </a:r>
          </a:p>
          <a:p>
            <a:r>
              <a:rPr lang="fr-FR" b="1" dirty="0" smtClean="0"/>
              <a:t>la publicité, les journaux gratuits et suppléments</a:t>
            </a:r>
            <a:r>
              <a:rPr lang="fr-FR" dirty="0" smtClean="0"/>
              <a:t>. </a:t>
            </a:r>
          </a:p>
          <a:p>
            <a:r>
              <a:rPr lang="fr-FR" b="1" dirty="0" smtClean="0"/>
              <a:t>les campagnes de communication </a:t>
            </a:r>
            <a:r>
              <a:rPr lang="fr-FR" dirty="0" smtClean="0"/>
              <a:t>incluant une publicité orientée vers la maladie sans nom de marque</a:t>
            </a:r>
          </a:p>
          <a:p>
            <a:r>
              <a:rPr lang="fr-FR" dirty="0" smtClean="0"/>
              <a:t>Remises accordées aux </a:t>
            </a:r>
            <a:r>
              <a:rPr lang="fr-FR" b="1" dirty="0" smtClean="0"/>
              <a:t>pharmacies </a:t>
            </a:r>
            <a:r>
              <a:rPr lang="fr-FR" dirty="0" smtClean="0"/>
              <a:t>sur la base du volume des ventes</a:t>
            </a:r>
          </a:p>
          <a:p>
            <a:r>
              <a:rPr lang="fr-FR" dirty="0" smtClean="0"/>
              <a:t>Remises accordées à des </a:t>
            </a:r>
            <a:r>
              <a:rPr lang="fr-FR" b="1" dirty="0" smtClean="0"/>
              <a:t>services hospitaliers.</a:t>
            </a:r>
          </a:p>
          <a:p>
            <a:r>
              <a:rPr lang="fr-FR" b="1" dirty="0" smtClean="0"/>
              <a:t>La Formation Médicale Initiale et Continue</a:t>
            </a:r>
            <a:endParaRPr lang="fr-FR" dirty="0" smtClean="0"/>
          </a:p>
          <a:p>
            <a:r>
              <a:rPr lang="fr-FR" b="1" dirty="0" smtClean="0"/>
              <a:t>Développement de recommandations pour le diagnostic et pour le traitement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80" y="1371600"/>
            <a:ext cx="902882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819275"/>
            <a:ext cx="4267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24000"/>
            <a:ext cx="7924800" cy="485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752600"/>
            <a:ext cx="47529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09600" y="6096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Programme final du 9</a:t>
            </a:r>
            <a:r>
              <a:rPr lang="fr-FR" i="1" baseline="30000" dirty="0" smtClean="0"/>
              <a:t>ème</a:t>
            </a:r>
            <a:r>
              <a:rPr lang="fr-FR" i="1" dirty="0" smtClean="0"/>
              <a:t> congrès de la médecine générale, page 50 « http://www.congresmg.fr/images/stories/2015/pdf/programme_final.pdf » consulté le 14/06 à 19h</a:t>
            </a:r>
            <a:endParaRPr lang="fr-FR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219200"/>
            <a:ext cx="86868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352800" y="6324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« Lumière sur </a:t>
            </a:r>
            <a:r>
              <a:rPr lang="fr-FR" sz="1400" i="1" dirty="0" err="1" smtClean="0"/>
              <a:t>sunshine</a:t>
            </a:r>
            <a:r>
              <a:rPr lang="fr-FR" sz="1400" i="1" dirty="0" smtClean="0"/>
              <a:t> »; </a:t>
            </a:r>
            <a:r>
              <a:rPr lang="fr-FR" sz="1400" i="1" dirty="0" smtClean="0">
                <a:hlinkClick r:id="rId8"/>
              </a:rPr>
              <a:t>http://www.regardscitoyens.org/sunshine</a:t>
            </a:r>
            <a:r>
              <a:rPr lang="fr-FR" sz="1400" i="1" dirty="0" smtClean="0"/>
              <a:t> ; consulté le 14/06 à 18:06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Visite médicale et biais cognitifs</a:t>
            </a:r>
            <a:endParaRPr lang="fr-F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5059701" cy="46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05046" y="1600200"/>
            <a:ext cx="39389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/>
              <a:t>« Je cherche en permanence, aujourd'hui plus que jamais, à trouver le minuscule point dans l'esprit de mon client qui absorbera et acceptera mon message sur le produit, de façon à obtenir les prescriptions pour lesquelles les départements marketing se donnent tant de mal. »</a:t>
            </a:r>
          </a:p>
          <a:p>
            <a:r>
              <a:rPr lang="fr-FR" dirty="0" smtClean="0"/>
              <a:t>– Percy </a:t>
            </a:r>
            <a:r>
              <a:rPr lang="fr-FR" dirty="0" err="1" smtClean="0"/>
              <a:t>Asundaria</a:t>
            </a:r>
            <a:r>
              <a:rPr lang="fr-FR" dirty="0" smtClean="0"/>
              <a:t>, délégué médical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Asundaria</a:t>
            </a:r>
            <a:r>
              <a:rPr lang="fr-FR" dirty="0" smtClean="0"/>
              <a:t>, 2009)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590</TotalTime>
  <Words>736</Words>
  <Application>Microsoft Office PowerPoint</Application>
  <PresentationFormat>Affichage à l'écran (4:3)</PresentationFormat>
  <Paragraphs>69</Paragraphs>
  <Slides>12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Capitaux</vt:lpstr>
      <vt:lpstr>Diapositive 1</vt:lpstr>
      <vt:lpstr>Nouveau ≠ Mieux </vt:lpstr>
      <vt:lpstr>Quelques chiffres : </vt:lpstr>
      <vt:lpstr>Illusion de l’unique invulnérabilité</vt:lpstr>
      <vt:lpstr>Idées reçues</vt:lpstr>
      <vt:lpstr>Effets sur la prescription</vt:lpstr>
      <vt:lpstr>Un exemple : le Vioxx® (rofécoxib)</vt:lpstr>
      <vt:lpstr>Différents types de promotion</vt:lpstr>
      <vt:lpstr>Visite médicale et biais cognitifs</vt:lpstr>
      <vt:lpstr>La publication scientifique</vt:lpstr>
      <vt:lpstr>Conclusions</vt:lpstr>
      <vt:lpstr>Diapositive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Clément Ali HADDADI</dc:creator>
  <cp:lastModifiedBy>Clément Ali HADDADI</cp:lastModifiedBy>
  <cp:revision>61</cp:revision>
  <dcterms:created xsi:type="dcterms:W3CDTF">2006-08-16T00:00:00Z</dcterms:created>
  <dcterms:modified xsi:type="dcterms:W3CDTF">2015-06-15T19:50:45Z</dcterms:modified>
</cp:coreProperties>
</file>