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2FF"/>
          </a:solidFill>
        </a:fill>
      </a:tcStyle>
    </a:wholeTbl>
    <a:band2H>
      <a:tcTxStyle b="def" i="def"/>
      <a:tcStyle>
        <a:tcBdr/>
        <a:fill>
          <a:solidFill>
            <a:srgbClr val="EFEA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5A5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1D3"/>
          </a:solidFill>
        </a:fill>
      </a:tcStyle>
    </a:wholeTbl>
    <a:band2H>
      <a:tcTxStyle b="def" i="def"/>
      <a:tcStyle>
        <a:tcBdr/>
        <a:fill>
          <a:solidFill>
            <a:srgbClr val="E9E9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A5C6C"/>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A5C6C"/>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A5C6C"/>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2" name="Shape 1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9" name="Shape 169"/>
          <p:cNvSpPr/>
          <p:nvPr>
            <p:ph type="sldNum" sz="quarter" idx="2"/>
          </p:nvPr>
        </p:nvSpPr>
        <p:spPr>
          <a:xfrm>
            <a:off x="8596401" y="6248400"/>
            <a:ext cx="242799" cy="243840"/>
          </a:xfrm>
          <a:prstGeom prst="rect">
            <a:avLst/>
          </a:prstGeom>
        </p:spPr>
        <p:txBody>
          <a:bodyPr/>
          <a:lstStyle>
            <a:lvl1pPr>
              <a:defRPr>
                <a:effectLst>
                  <a:outerShdw sx="100000" sy="100000" kx="0" ky="0" algn="b" rotWithShape="0" blurRad="12700" dist="25400" dir="2700000">
                    <a:srgbClr val="000000"/>
                  </a:outerShdw>
                </a:effectLs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5" name="Shape 25"/>
              <p:cNvSpPr/>
              <p:nvPr/>
            </p:nvSpPr>
            <p:spPr>
              <a:xfrm rot="5583200">
                <a:off x="478098" y="25123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0" name="Shape 30"/>
              <p:cNvSpPr/>
              <p:nvPr/>
            </p:nvSpPr>
            <p:spPr>
              <a:xfrm rot="5041352">
                <a:off x="674948" y="2471059"/>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1" name="Shape 31"/>
              <p:cNvSpPr/>
              <p:nvPr/>
            </p:nvSpPr>
            <p:spPr>
              <a:xfrm rot="3816889">
                <a:off x="1051186" y="23313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2" name="Shape 32"/>
              <p:cNvSpPr/>
              <p:nvPr/>
            </p:nvSpPr>
            <p:spPr>
              <a:xfrm rot="3816889">
                <a:off x="1003561" y="23599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3" name="Shape 33"/>
              <p:cNvSpPr/>
              <p:nvPr/>
            </p:nvSpPr>
            <p:spPr>
              <a:xfrm rot="4104184">
                <a:off x="959111" y="23758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5" name="Shape 35"/>
              <p:cNvSpPr/>
              <p:nvPr/>
            </p:nvSpPr>
            <p:spPr>
              <a:xfrm rot="3368036">
                <a:off x="1267086" y="22043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6" name="Shape 36"/>
              <p:cNvSpPr/>
              <p:nvPr/>
            </p:nvSpPr>
            <p:spPr>
              <a:xfrm rot="3368036">
                <a:off x="1222636" y="22297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7" name="Shape 37"/>
              <p:cNvSpPr/>
              <p:nvPr/>
            </p:nvSpPr>
            <p:spPr>
              <a:xfrm rot="3368036">
                <a:off x="1181361" y="22583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8" name="Shape 38"/>
              <p:cNvSpPr/>
              <p:nvPr/>
            </p:nvSpPr>
            <p:spPr>
              <a:xfrm rot="3816889">
                <a:off x="1135323" y="2286909"/>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3" name="Shape 43"/>
              <p:cNvSpPr/>
              <p:nvPr/>
            </p:nvSpPr>
            <p:spPr>
              <a:xfrm rot="1525830">
                <a:off x="1626654" y="1873365"/>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4" name="Shape 44"/>
              <p:cNvSpPr/>
              <p:nvPr/>
            </p:nvSpPr>
            <p:spPr>
              <a:xfrm rot="1525830">
                <a:off x="1598079" y="1911465"/>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5" name="Shape 45"/>
              <p:cNvSpPr/>
              <p:nvPr/>
            </p:nvSpPr>
            <p:spPr>
              <a:xfrm rot="1788117">
                <a:off x="1567917" y="1946390"/>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6" name="Shape 46"/>
              <p:cNvSpPr/>
              <p:nvPr/>
            </p:nvSpPr>
            <p:spPr>
              <a:xfrm rot="1788117">
                <a:off x="1534579" y="1986077"/>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49" name="Shape 49"/>
              <p:cNvSpPr/>
              <p:nvPr/>
            </p:nvSpPr>
            <p:spPr>
              <a:xfrm rot="1308689">
                <a:off x="1720317" y="1763827"/>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0" name="Shape 50"/>
              <p:cNvSpPr/>
              <p:nvPr/>
            </p:nvSpPr>
            <p:spPr>
              <a:xfrm rot="1308689">
                <a:off x="1685392" y="1797165"/>
                <a:ext cx="1095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2" name="Shape 112"/>
              <p:cNvSpPr/>
              <p:nvPr/>
            </p:nvSpPr>
            <p:spPr>
              <a:xfrm rot="3283992">
                <a:off x="807504" y="1881302"/>
                <a:ext cx="3841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3" name="Shape 113"/>
              <p:cNvSpPr/>
              <p:nvPr/>
            </p:nvSpPr>
            <p:spPr>
              <a:xfrm rot="3283992">
                <a:off x="51854" y="801802"/>
                <a:ext cx="3841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5" name="Shape 115"/>
              <p:cNvSpPr/>
              <p:nvPr/>
            </p:nvSpPr>
            <p:spPr>
              <a:xfrm rot="5908516">
                <a:off x="313792" y="2575040"/>
                <a:ext cx="2190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19" name="Shape 119"/>
              <p:cNvSpPr/>
              <p:nvPr/>
            </p:nvSpPr>
            <p:spPr>
              <a:xfrm rot="3805227">
                <a:off x="1059917" y="2357552"/>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0" name="Shape 120"/>
              <p:cNvSpPr/>
              <p:nvPr/>
            </p:nvSpPr>
            <p:spPr>
              <a:xfrm rot="3060138">
                <a:off x="1286929" y="2214677"/>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4" name="Shape 134"/>
              <p:cNvSpPr/>
              <p:nvPr/>
            </p:nvSpPr>
            <p:spPr>
              <a:xfrm rot="696741">
                <a:off x="1783817" y="1657465"/>
                <a:ext cx="23812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5" name="Shape 135"/>
              <p:cNvSpPr/>
              <p:nvPr/>
            </p:nvSpPr>
            <p:spPr>
              <a:xfrm rot="1529990">
                <a:off x="1648879" y="1860665"/>
                <a:ext cx="222251"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2" name="Shape 142"/>
              <p:cNvSpPr/>
              <p:nvPr/>
            </p:nvSpPr>
            <p:spPr>
              <a:xfrm>
                <a:off x="5817" y="2451215"/>
                <a:ext cx="1270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5" name="Shape 145"/>
              <p:cNvSpPr/>
              <p:nvPr/>
            </p:nvSpPr>
            <p:spPr>
              <a:xfrm rot="244926">
                <a:off x="1864779" y="1441565"/>
                <a:ext cx="255589"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45719" tIns="45719" rIns="45719" bIns="45719" numCol="1" anchor="ctr">
                <a:noAutofit/>
              </a:bodyPr>
              <a:lstStyle/>
              <a:p>
                <a:pPr defTabSz="457200">
                  <a:defRPr sz="1800">
                    <a:solidFill>
                      <a:srgbClr val="FFFFFF"/>
                    </a:solidFill>
                  </a:defRPr>
                </a:p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14" y="9883"/>
                    </a:lnTo>
                    <a:lnTo>
                      <a:pt x="21600" y="21600"/>
                    </a:lnTo>
                    <a:lnTo>
                      <a:pt x="3352" y="11479"/>
                    </a:lnTo>
                    <a:lnTo>
                      <a:pt x="0" y="0"/>
                    </a:lnTo>
                    <a:close/>
                  </a:path>
                </a:pathLst>
              </a:custGeom>
              <a:gradFill flip="none" rotWithShape="1">
                <a:gsLst>
                  <a:gs pos="0">
                    <a:srgbClr val="5B5D6B"/>
                  </a:gs>
                  <a:gs pos="100000">
                    <a:srgbClr val="585A68"/>
                  </a:gs>
                </a:gsLst>
                <a:lin ang="18900000" scaled="0"/>
              </a:grad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150" name="Shape 150"/>
              <p:cNvSpPr/>
              <p:nvPr/>
            </p:nvSpPr>
            <p:spPr>
              <a:xfrm rot="19915651">
                <a:off x="466192" y="1197090"/>
                <a:ext cx="350838" cy="276226"/>
              </a:xfrm>
              <a:prstGeom prst="ellipse">
                <a:avLst/>
              </a:prstGeom>
              <a:gradFill flip="none" rotWithShape="1">
                <a:gsLst>
                  <a:gs pos="0">
                    <a:srgbClr val="535561"/>
                  </a:gs>
                  <a:gs pos="50000">
                    <a:srgbClr val="5B5D6B"/>
                  </a:gs>
                  <a:gs pos="100000">
                    <a:srgbClr val="535561"/>
                  </a:gs>
                </a:gsLst>
                <a:lin ang="18900000" scaled="0"/>
              </a:gradFill>
              <a:ln w="12700" cap="flat">
                <a:noFill/>
                <a:miter lim="400000"/>
              </a:ln>
              <a:effectLst/>
            </p:spPr>
            <p:txBody>
              <a:bodyPr wrap="square" lIns="45719" tIns="45719" rIns="45719" bIns="45719" numCol="1" anchor="t">
                <a:noAutofit/>
              </a:bodyPr>
              <a:lstStyle/>
              <a:p>
                <a:pPr defTabSz="457200">
                  <a:defRPr sz="1800">
                    <a:solidFill>
                      <a:srgbClr val="FFFFFF"/>
                    </a:solidFill>
                  </a:defRPr>
                </a:pPr>
              </a:p>
            </p:txBody>
          </p:sp>
        </p:grpSp>
      </p:grpSp>
      <p:sp>
        <p:nvSpPr>
          <p:cNvPr id="153" name="Shape 153"/>
          <p:cNvSpPr/>
          <p:nvPr>
            <p:ph type="title"/>
          </p:nvPr>
        </p:nvSpPr>
        <p:spPr>
          <a:xfrm>
            <a:off x="457200" y="92074"/>
            <a:ext cx="8229600" cy="1508127"/>
          </a:xfrm>
          <a:prstGeom prst="rect">
            <a:avLst/>
          </a:prstGeom>
          <a:ln w="12700">
            <a:miter lim="400000"/>
          </a:ln>
        </p:spPr>
        <p:txBody>
          <a:bodyPr lIns="45719" rIns="45719" anchor="ctr"/>
          <a:lstStyle/>
          <a:p>
            <a:pPr/>
          </a:p>
        </p:txBody>
      </p:sp>
      <p:sp>
        <p:nvSpPr>
          <p:cNvPr id="154" name="Shape 154"/>
          <p:cNvSpPr/>
          <p:nvPr>
            <p:ph type="body" idx="1"/>
          </p:nvPr>
        </p:nvSpPr>
        <p:spPr>
          <a:xfrm>
            <a:off x="457200" y="1600200"/>
            <a:ext cx="8229600" cy="5257800"/>
          </a:xfrm>
          <a:prstGeom prst="rect">
            <a:avLst/>
          </a:prstGeom>
          <a:ln w="12700">
            <a:miter lim="400000"/>
          </a:ln>
        </p:spPr>
        <p:txBody>
          <a:bodyPr lIns="45719" rIns="45719"/>
          <a:lstStyle/>
          <a:p>
            <a:pPr/>
          </a:p>
        </p:txBody>
      </p:sp>
      <p:sp>
        <p:nvSpPr>
          <p:cNvPr id="155" name="Shape 155"/>
          <p:cNvSpPr/>
          <p:nvPr>
            <p:ph type="sldNum" sz="quarter" idx="2"/>
          </p:nvPr>
        </p:nvSpPr>
        <p:spPr>
          <a:xfrm>
            <a:off x="8599576" y="6245225"/>
            <a:ext cx="242799" cy="243840"/>
          </a:xfrm>
          <a:prstGeom prst="rect">
            <a:avLst/>
          </a:prstGeom>
          <a:ln w="12700">
            <a:miter lim="400000"/>
          </a:ln>
        </p:spPr>
        <p:txBody>
          <a:bodyPr wrap="none" lIns="45719" rIns="45719">
            <a:spAutoFit/>
          </a:bodyPr>
          <a:lstStyle>
            <a:lvl1pPr algn="r" defTabSz="457200">
              <a:defRPr sz="10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b="0" baseline="0" cap="none" i="0" spc="0" strike="noStrike" sz="3200" u="none">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b="0" baseline="0" cap="none" i="0" spc="0" strike="noStrike" sz="3200" u="none">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b="0" baseline="0" cap="none" i="0" spc="0" strike="noStrike" sz="3200" u="none">
          <a:ln>
            <a:noFill/>
          </a:ln>
          <a:solidFill>
            <a:srgbClr val="FFFFFF"/>
          </a:solidFill>
          <a:uFillTx/>
          <a:latin typeface="Tahoma"/>
          <a:ea typeface="Tahoma"/>
          <a:cs typeface="Tahoma"/>
          <a:sym typeface="Tahom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ormindep.org/Les-Cinquiemes-rencontres-du.html" TargetMode="Externa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www.formindep.org/Effets-indesirables-mortels-et.html" TargetMode="Externa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bmp"/></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ormindep.org/IMG/pdf/depist_surdiag_junod.pdf" TargetMode="Externa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6.png"/><Relationship Id="rId5" Type="http://schemas.openxmlformats.org/officeDocument/2006/relationships/image" Target="../media/image7.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35.jpeg"/></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37.jpeg"/><Relationship Id="rId4" Type="http://schemas.openxmlformats.org/officeDocument/2006/relationships/image" Target="../media/image38.jpeg"/></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ept.info/les-pouvoirs-magiques-du-mammograben/" TargetMode="External"/><Relationship Id="rId3" Type="http://schemas.openxmlformats.org/officeDocument/2006/relationships/hyperlink" Target="http://www.sept.info/cancer-sein-les-profiteurs-du-mammo-business-14/" TargetMode="Externa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ormindep.org/Surdiagnostic-des-cancers-du-sein.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statrut2.jpeg" descr="statrut2"/>
          <p:cNvPicPr>
            <a:picLocks noChangeAspect="1"/>
          </p:cNvPicPr>
          <p:nvPr/>
        </p:nvPicPr>
        <p:blipFill>
          <a:blip r:embed="rId2">
            <a:extLst/>
          </a:blip>
          <a:stretch>
            <a:fillRect/>
          </a:stretch>
        </p:blipFill>
        <p:spPr>
          <a:xfrm>
            <a:off x="6096000" y="1341437"/>
            <a:ext cx="3048000" cy="5516563"/>
          </a:xfrm>
          <a:prstGeom prst="rect">
            <a:avLst/>
          </a:prstGeom>
          <a:ln w="12700">
            <a:miter lim="400000"/>
          </a:ln>
        </p:spPr>
      </p:pic>
      <p:sp>
        <p:nvSpPr>
          <p:cNvPr id="179" name="Shape 179"/>
          <p:cNvSpPr/>
          <p:nvPr>
            <p:ph type="title" idx="4294967295"/>
          </p:nvPr>
        </p:nvSpPr>
        <p:spPr>
          <a:xfrm>
            <a:off x="0" y="1398587"/>
            <a:ext cx="5943600" cy="1101726"/>
          </a:xfrm>
          <a:prstGeom prst="rect">
            <a:avLst/>
          </a:prstGeom>
          <a:extLst>
            <a:ext uri="{C572A759-6A51-4108-AA02-DFA0A04FC94B}">
              <ma14:wrappingTextBoxFlag xmlns:ma14="http://schemas.microsoft.com/office/mac/drawingml/2011/main" val="1"/>
            </a:ext>
          </a:extLst>
        </p:spPr>
        <p:txBody>
          <a:bodyPr anchor="b">
            <a:normAutofit fontScale="100000" lnSpcReduction="0"/>
          </a:bodyPr>
          <a:lstStyle>
            <a:lvl1pPr>
              <a:defRPr sz="2800">
                <a:solidFill>
                  <a:srgbClr val="FFFFFF"/>
                </a:solidFill>
              </a:defRPr>
            </a:lvl1pPr>
          </a:lstStyle>
          <a:p>
            <a:pPr/>
            <a:r>
              <a:t>   Sur-diagnostic des cancers du sein</a:t>
            </a:r>
          </a:p>
        </p:txBody>
      </p:sp>
      <p:sp>
        <p:nvSpPr>
          <p:cNvPr id="180" name="Shape 180"/>
          <p:cNvSpPr/>
          <p:nvPr/>
        </p:nvSpPr>
        <p:spPr>
          <a:xfrm>
            <a:off x="1003299" y="5513004"/>
            <a:ext cx="3122614" cy="80563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457200">
              <a:defRPr b="1" sz="1600">
                <a:solidFill>
                  <a:srgbClr val="FFFFFF"/>
                </a:solidFill>
                <a:latin typeface="+mn-lt"/>
                <a:ea typeface="+mn-ea"/>
                <a:cs typeface="+mn-cs"/>
                <a:sym typeface="Times New Roman"/>
              </a:defRPr>
            </a:pPr>
            <a:r>
              <a:t>          </a:t>
            </a:r>
            <a:r>
              <a:rPr b="0"/>
              <a:t> B. DUPERRAY</a:t>
            </a:r>
          </a:p>
          <a:p>
            <a:pPr algn="ctr" defTabSz="457200">
              <a:defRPr sz="1600">
                <a:solidFill>
                  <a:srgbClr val="FFFFFF"/>
                </a:solidFill>
                <a:latin typeface="+mn-lt"/>
                <a:ea typeface="+mn-ea"/>
                <a:cs typeface="+mn-cs"/>
                <a:sym typeface="Times New Roman"/>
              </a:defRPr>
            </a:pPr>
          </a:p>
          <a:p>
            <a:pPr algn="ctr" defTabSz="457200">
              <a:defRPr sz="1600">
                <a:solidFill>
                  <a:srgbClr val="FFFFFF"/>
                </a:solidFill>
              </a:defRPr>
            </a:pPr>
            <a:r>
              <a:t>          aucun </a:t>
            </a:r>
            <a:r>
              <a:rPr sz="1800">
                <a:latin typeface="+mn-lt"/>
                <a:ea typeface="+mn-ea"/>
                <a:cs typeface="+mn-cs"/>
                <a:sym typeface="Times New Roman"/>
              </a:rPr>
              <a:t>conflit d</a:t>
            </a:r>
            <a:r>
              <a:rPr sz="1800">
                <a:latin typeface="+mn-lt"/>
                <a:ea typeface="+mn-ea"/>
                <a:cs typeface="+mn-cs"/>
                <a:sym typeface="Times New Roman"/>
              </a:rPr>
              <a:t>’</a:t>
            </a:r>
            <a:r>
              <a:rPr sz="1800">
                <a:latin typeface="+mn-lt"/>
                <a:ea typeface="+mn-ea"/>
                <a:cs typeface="+mn-cs"/>
                <a:sym typeface="Times New Roman"/>
              </a:rPr>
              <a:t>intérêt</a:t>
            </a:r>
          </a:p>
        </p:txBody>
      </p:sp>
      <p:sp>
        <p:nvSpPr>
          <p:cNvPr id="181" name="Shape 181"/>
          <p:cNvSpPr/>
          <p:nvPr/>
        </p:nvSpPr>
        <p:spPr>
          <a:xfrm>
            <a:off x="1779587" y="4102100"/>
            <a:ext cx="2432051"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800">
                <a:solidFill>
                  <a:srgbClr val="FFFFFF"/>
                </a:solidFill>
              </a:defRPr>
            </a:pPr>
            <a:r>
              <a:t>    </a:t>
            </a:r>
            <a:r>
              <a:rPr b="0"/>
              <a:t>18 mars 2015</a:t>
            </a:r>
          </a:p>
        </p:txBody>
      </p:sp>
      <p:sp>
        <p:nvSpPr>
          <p:cNvPr id="182" name="Shape 182"/>
          <p:cNvSpPr/>
          <p:nvPr/>
        </p:nvSpPr>
        <p:spPr>
          <a:xfrm>
            <a:off x="1095375" y="341312"/>
            <a:ext cx="3806825" cy="73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400">
                <a:solidFill>
                  <a:srgbClr val="FFFFFF"/>
                </a:solidFill>
              </a:defRPr>
            </a:pPr>
            <a:r>
              <a:t>DIU d’imagerie mammaire</a:t>
            </a:r>
          </a:p>
          <a:p>
            <a:pPr defTabSz="457200">
              <a:defRPr sz="1800">
                <a:solidFill>
                  <a:srgbClr val="FFFFFF"/>
                </a:solidFill>
              </a:defRPr>
            </a:pPr>
            <a:r>
              <a:t>   Université Paris Descartes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body" idx="4294967295"/>
          </p:nvPr>
        </p:nvSpPr>
        <p:spPr>
          <a:xfrm>
            <a:off x="850900" y="2189162"/>
            <a:ext cx="7289800" cy="48402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2000"/>
            </a:pPr>
            <a:r>
              <a:t>   </a:t>
            </a:r>
            <a:r>
              <a:rPr sz="1800"/>
              <a:t>Une lésion de petit volume signifie une lésion diagnostiquée précocément.</a:t>
            </a:r>
            <a:endParaRPr sz="1800"/>
          </a:p>
          <a:p>
            <a:pPr>
              <a:defRPr sz="1800"/>
            </a:pPr>
          </a:p>
          <a:p>
            <a:pPr>
              <a:spcBef>
                <a:spcPts val="400"/>
              </a:spcBef>
              <a:buSzTx/>
              <a:buNone/>
              <a:defRPr sz="1800"/>
            </a:pPr>
            <a:r>
              <a:t>   Petit et précoce sont synonymes de curable.</a:t>
            </a:r>
          </a:p>
          <a:p>
            <a:pPr>
              <a:defRPr sz="1800"/>
            </a:pPr>
          </a:p>
          <a:p>
            <a:pPr>
              <a:spcBef>
                <a:spcPts val="400"/>
              </a:spcBef>
              <a:buSzTx/>
              <a:buNone/>
              <a:defRPr sz="1800"/>
            </a:pPr>
            <a:r>
              <a:t>   La progression de la maladie est </a:t>
            </a:r>
            <a:r>
              <a:rPr u="sng"/>
              <a:t>inéluctable et</a:t>
            </a:r>
            <a:r>
              <a:t> </a:t>
            </a:r>
            <a:r>
              <a:rPr u="sng"/>
              <a:t>linéaire dans le temps</a:t>
            </a:r>
            <a:r>
              <a:t>.</a:t>
            </a:r>
          </a:p>
          <a:p>
            <a:pPr>
              <a:defRPr sz="1800"/>
            </a:pPr>
          </a:p>
          <a:p>
            <a:pPr>
              <a:spcBef>
                <a:spcPts val="400"/>
              </a:spcBef>
              <a:buSzTx/>
              <a:buNone/>
              <a:defRPr sz="1800"/>
            </a:pPr>
            <a:r>
              <a:t>   Cellule atypique &gt; Carcinome in situ &gt; cancer invasif &gt; Métastases &gt; Décès par cancer, (s’enchaînent mécaniquement).</a:t>
            </a:r>
          </a:p>
        </p:txBody>
      </p:sp>
      <p:sp>
        <p:nvSpPr>
          <p:cNvPr id="210" name="Shape 210"/>
          <p:cNvSpPr/>
          <p:nvPr/>
        </p:nvSpPr>
        <p:spPr>
          <a:xfrm>
            <a:off x="2159000" y="1043304"/>
            <a:ext cx="4760913" cy="370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sz="1800">
                <a:solidFill>
                  <a:srgbClr val="FFFFFF"/>
                </a:solidFill>
              </a:defRPr>
            </a:lvl1pPr>
          </a:lstStyle>
          <a:p>
            <a:pPr/>
            <a:r>
              <a:t>On peut résumer cette conception ainsi :</a:t>
            </a:r>
          </a:p>
        </p:txBody>
      </p:sp>
    </p:spTree>
  </p:cSld>
  <p:clrMapOvr>
    <a:masterClrMapping/>
  </p:clrMapOvr>
  <p:transition xmlns:p14="http://schemas.microsoft.com/office/powerpoint/2010/main" spd="med" advClick="1" p14:dur="1000"/>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3" name="Shape 923"/>
          <p:cNvSpPr/>
          <p:nvPr>
            <p:ph type="title" idx="4294967295"/>
          </p:nvPr>
        </p:nvSpPr>
        <p:spPr>
          <a:xfrm>
            <a:off x="276225" y="584200"/>
            <a:ext cx="8540750" cy="5000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Pour en savoir plus</a:t>
            </a:r>
          </a:p>
        </p:txBody>
      </p:sp>
      <p:sp>
        <p:nvSpPr>
          <p:cNvPr id="924" name="Shape 924"/>
          <p:cNvSpPr/>
          <p:nvPr>
            <p:ph type="body" idx="4294967295"/>
          </p:nvPr>
        </p:nvSpPr>
        <p:spPr>
          <a:xfrm>
            <a:off x="301625" y="1371600"/>
            <a:ext cx="8664575" cy="47275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spcBef>
                <a:spcPts val="500"/>
              </a:spcBef>
              <a:buSzTx/>
              <a:buNone/>
              <a:defRPr sz="2400">
                <a:effectLst>
                  <a:outerShdw sx="100000" sy="100000" kx="0" ky="0" algn="b" rotWithShape="0" blurRad="12700" dist="25400" dir="2700000">
                    <a:srgbClr val="000000"/>
                  </a:outerShdw>
                </a:effectLst>
              </a:defRPr>
            </a:lvl1pPr>
          </a:lstStyle>
          <a:p>
            <a:pPr/>
            <a:r>
              <a:t> </a:t>
            </a:r>
          </a:p>
        </p:txBody>
      </p:sp>
      <p:sp>
        <p:nvSpPr>
          <p:cNvPr id="925" name="Shape 925"/>
          <p:cNvSpPr/>
          <p:nvPr/>
        </p:nvSpPr>
        <p:spPr>
          <a:xfrm>
            <a:off x="771525" y="2409825"/>
            <a:ext cx="7097713" cy="11485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r>
              <a:t>Jorgensen K J, Gotzsche P C</a:t>
            </a:r>
          </a:p>
          <a:p>
            <a:pPr defTabSz="457200">
              <a:defRPr sz="1800">
                <a:solidFill>
                  <a:srgbClr val="FFFFFF"/>
                </a:solidFill>
                <a:latin typeface="+mn-lt"/>
                <a:ea typeface="+mn-ea"/>
                <a:cs typeface="+mn-cs"/>
                <a:sym typeface="Times New Roman"/>
              </a:defRPr>
            </a:pPr>
            <a:r>
              <a:t>Overdiagnosis in publicly organised mammography screening programmes: systematic review of incidence trends</a:t>
            </a:r>
          </a:p>
          <a:p>
            <a:pPr defTabSz="457200">
              <a:defRPr sz="1800">
                <a:solidFill>
                  <a:srgbClr val="FFFFFF"/>
                </a:solidFill>
                <a:latin typeface="+mn-lt"/>
                <a:ea typeface="+mn-ea"/>
                <a:cs typeface="+mn-cs"/>
                <a:sym typeface="Times New Roman"/>
              </a:defRPr>
            </a:pPr>
            <a:r>
              <a:t>BMJ 2009 ; 339:b2587 </a:t>
            </a:r>
          </a:p>
        </p:txBody>
      </p:sp>
      <p:sp>
        <p:nvSpPr>
          <p:cNvPr id="926" name="Shape 926"/>
          <p:cNvSpPr/>
          <p:nvPr/>
        </p:nvSpPr>
        <p:spPr>
          <a:xfrm>
            <a:off x="762000" y="3813175"/>
            <a:ext cx="7707313" cy="16819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r>
              <a:t>- Breast screening : the facts or may be not</a:t>
            </a:r>
          </a:p>
          <a:p>
            <a:pPr defTabSz="457200">
              <a:defRPr sz="1800">
                <a:solidFill>
                  <a:srgbClr val="FFFFFF"/>
                </a:solidFill>
                <a:latin typeface="+mn-lt"/>
                <a:ea typeface="+mn-ea"/>
                <a:cs typeface="+mn-cs"/>
                <a:sym typeface="Times New Roman"/>
              </a:defRPr>
            </a:pPr>
            <a:r>
              <a:t>Peter Gotzsche,Ole J Hartling,margrethe Nielsen, John Brodersen and Karsten Juhl Jorgensen</a:t>
            </a:r>
          </a:p>
          <a:p>
            <a:pPr defTabSz="457200">
              <a:defRPr sz="1800">
                <a:solidFill>
                  <a:srgbClr val="FFFFFF"/>
                </a:solidFill>
                <a:latin typeface="+mn-lt"/>
                <a:ea typeface="+mn-ea"/>
                <a:cs typeface="+mn-cs"/>
                <a:sym typeface="Times New Roman"/>
              </a:defRPr>
            </a:pPr>
            <a:r>
              <a:t>BMJ 2009 338: b 86</a:t>
            </a:r>
          </a:p>
          <a:p>
            <a:pPr defTabSz="457200">
              <a:defRPr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r>
              <a:t> </a:t>
            </a:r>
          </a:p>
        </p:txBody>
      </p:sp>
      <p:sp>
        <p:nvSpPr>
          <p:cNvPr id="927" name="Shape 927"/>
          <p:cNvSpPr/>
          <p:nvPr/>
        </p:nvSpPr>
        <p:spPr>
          <a:xfrm>
            <a:off x="784225" y="4552950"/>
            <a:ext cx="7280275" cy="16819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r>
              <a:t>- Esserman L, Shieh Y, Thompson I,</a:t>
            </a:r>
          </a:p>
          <a:p>
            <a:pPr defTabSz="457200">
              <a:defRPr sz="1800">
                <a:solidFill>
                  <a:srgbClr val="FFFFFF"/>
                </a:solidFill>
                <a:latin typeface="+mn-lt"/>
                <a:ea typeface="+mn-ea"/>
                <a:cs typeface="+mn-cs"/>
                <a:sym typeface="Times New Roman"/>
              </a:defRPr>
            </a:pPr>
            <a:r>
              <a:t>Rethinking Screening for Breast Cancer and Prostate Cancer</a:t>
            </a:r>
          </a:p>
          <a:p>
            <a:pPr defTabSz="457200">
              <a:defRPr sz="1800">
                <a:solidFill>
                  <a:srgbClr val="FFFFFF"/>
                </a:solidFill>
                <a:latin typeface="+mn-lt"/>
                <a:ea typeface="+mn-ea"/>
                <a:cs typeface="+mn-cs"/>
                <a:sym typeface="Times New Roman"/>
              </a:defRPr>
            </a:pPr>
            <a:r>
              <a:t>JAMA, 2009 ; 302 (15) :1685-1692</a:t>
            </a:r>
          </a:p>
        </p:txBody>
      </p:sp>
      <p:sp>
        <p:nvSpPr>
          <p:cNvPr id="928" name="Shape 928"/>
          <p:cNvSpPr/>
          <p:nvPr/>
        </p:nvSpPr>
        <p:spPr>
          <a:xfrm>
            <a:off x="736600" y="1409700"/>
            <a:ext cx="6515100" cy="22153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r>
              <a:t>- Bernard Junod : Conflits d</a:t>
            </a:r>
            <a:r>
              <a:t>’</a:t>
            </a:r>
            <a:r>
              <a:t>intérêts et surdiagnostic du cancer du sein, 5e rencontres du FORMINDEP, 20 nov 2010.</a:t>
            </a:r>
          </a:p>
          <a:p>
            <a:pPr defTabSz="457200">
              <a:defRPr sz="1800">
                <a:solidFill>
                  <a:srgbClr val="FFFFFF"/>
                </a:solidFill>
                <a:latin typeface="+mn-lt"/>
                <a:ea typeface="+mn-ea"/>
                <a:cs typeface="+mn-cs"/>
                <a:sym typeface="Times New Roman"/>
              </a:defRPr>
            </a:pPr>
            <a:r>
              <a:rPr u="sng">
                <a:solidFill>
                  <a:srgbClr val="A3C145"/>
                </a:solidFill>
                <a:uFill>
                  <a:solidFill>
                    <a:srgbClr val="A3C145"/>
                  </a:solidFill>
                </a:uFill>
                <a:hlinkClick r:id="rId2" invalidUrl="" action="" tgtFrame="" tooltip="" history="1" highlightClick="0" endSnd="0"/>
              </a:rPr>
              <a:t>http://www.formindep.org/Les-Cinquiemes-rencontres-du.html</a:t>
            </a:r>
          </a:p>
          <a:p>
            <a:pPr defTabSz="457200">
              <a:defRPr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p>
        </p:txBody>
      </p:sp>
    </p:spTree>
  </p:cSld>
  <p:clrMapOvr>
    <a:masterClrMapping/>
  </p:clrMapOvr>
  <p:transition xmlns:p14="http://schemas.microsoft.com/office/powerpoint/2010/main" spd="med" advClick="1" p14:dur="1000"/>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0" name="Shape 930"/>
          <p:cNvSpPr/>
          <p:nvPr>
            <p:ph type="title" idx="4294967295"/>
          </p:nvPr>
        </p:nvSpPr>
        <p:spPr>
          <a:xfrm>
            <a:off x="200025" y="304799"/>
            <a:ext cx="8540750"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Pour en savoir plus</a:t>
            </a:r>
          </a:p>
        </p:txBody>
      </p:sp>
      <p:sp>
        <p:nvSpPr>
          <p:cNvPr id="931" name="Shape 931"/>
          <p:cNvSpPr/>
          <p:nvPr>
            <p:ph type="body" idx="4294967295"/>
          </p:nvPr>
        </p:nvSpPr>
        <p:spPr>
          <a:xfrm>
            <a:off x="596900" y="1790699"/>
            <a:ext cx="7950200" cy="449897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32613" indent="-332613" defTabSz="886968">
              <a:lnSpc>
                <a:spcPct val="80000"/>
              </a:lnSpc>
              <a:spcBef>
                <a:spcPts val="400"/>
              </a:spcBef>
              <a:buSzTx/>
              <a:buNone/>
              <a:defRPr sz="1746"/>
            </a:pPr>
            <a:r>
              <a:t> - « Disease, Diagnoses and dollars », Robert, M. Kaplan</a:t>
            </a:r>
          </a:p>
          <a:p>
            <a:pPr marL="332613" indent="-332613" defTabSz="886968">
              <a:lnSpc>
                <a:spcPct val="80000"/>
              </a:lnSpc>
              <a:spcBef>
                <a:spcPts val="400"/>
              </a:spcBef>
              <a:buSzTx/>
              <a:buNone/>
              <a:defRPr sz="1746"/>
            </a:pPr>
            <a:r>
              <a:t>     Copernicus books, Springer Science + Business Media. LLC. 2009</a:t>
            </a:r>
          </a:p>
          <a:p>
            <a:pPr marL="332613" indent="-332613" defTabSz="886968">
              <a:lnSpc>
                <a:spcPct val="80000"/>
              </a:lnSpc>
              <a:buSzTx/>
              <a:buNone/>
              <a:defRPr sz="1746"/>
            </a:pPr>
          </a:p>
          <a:p>
            <a:pPr marL="332613" indent="-332613" defTabSz="886968">
              <a:lnSpc>
                <a:spcPct val="80000"/>
              </a:lnSpc>
              <a:spcBef>
                <a:spcPts val="400"/>
              </a:spcBef>
              <a:buSzTx/>
              <a:buNone/>
              <a:defRPr sz="1746"/>
            </a:pPr>
            <a:r>
              <a:t> - </a:t>
            </a:r>
            <a:r>
              <a:rPr>
                <a:latin typeface="+mn-lt"/>
                <a:ea typeface="+mn-ea"/>
                <a:cs typeface="+mn-cs"/>
                <a:sym typeface="Times New Roman"/>
              </a:rPr>
              <a:t>Tableau d’après G Welch BMJ 2009, 339 : b 1245.</a:t>
            </a:r>
            <a:endParaRPr>
              <a:latin typeface="+mn-lt"/>
              <a:ea typeface="+mn-ea"/>
              <a:cs typeface="+mn-cs"/>
              <a:sym typeface="Times New Roman"/>
            </a:endParaRPr>
          </a:p>
          <a:p>
            <a:pPr marL="332613" indent="-332613" defTabSz="886968">
              <a:lnSpc>
                <a:spcPct val="80000"/>
              </a:lnSpc>
              <a:buSzTx/>
              <a:buNone/>
              <a:defRPr sz="1746">
                <a:latin typeface="+mn-lt"/>
                <a:ea typeface="+mn-ea"/>
                <a:cs typeface="+mn-cs"/>
                <a:sym typeface="Times New Roman"/>
              </a:defRPr>
            </a:pPr>
          </a:p>
          <a:p>
            <a:pPr marL="332613" indent="-332613" defTabSz="886968">
              <a:lnSpc>
                <a:spcPct val="80000"/>
              </a:lnSpc>
              <a:spcBef>
                <a:spcPts val="400"/>
              </a:spcBef>
              <a:buSzTx/>
              <a:buNone/>
              <a:defRPr sz="1746"/>
            </a:pPr>
            <a:r>
              <a:t> - Junod. B, Begue-Simon, « Ethique du dépistage du cancer du sein » Médecine 2008, vol 4, N°2, pp 75-79.</a:t>
            </a:r>
          </a:p>
          <a:p>
            <a:pPr marL="332613" indent="-332613" defTabSz="886968">
              <a:lnSpc>
                <a:spcPct val="80000"/>
              </a:lnSpc>
              <a:spcBef>
                <a:spcPts val="400"/>
              </a:spcBef>
              <a:buSzTx/>
              <a:buNone/>
              <a:defRPr sz="1746">
                <a:latin typeface="+mn-lt"/>
                <a:ea typeface="+mn-ea"/>
                <a:cs typeface="+mn-cs"/>
                <a:sym typeface="Times New Roman"/>
              </a:defRPr>
            </a:pPr>
            <a:r>
              <a:t> </a:t>
            </a:r>
          </a:p>
          <a:p>
            <a:pPr marL="332613" indent="-332613" defTabSz="886968">
              <a:lnSpc>
                <a:spcPct val="80000"/>
              </a:lnSpc>
              <a:spcBef>
                <a:spcPts val="400"/>
              </a:spcBef>
              <a:buSzTx/>
              <a:buNone/>
              <a:defRPr sz="1746">
                <a:latin typeface="+mn-lt"/>
                <a:ea typeface="+mn-ea"/>
                <a:cs typeface="+mn-cs"/>
                <a:sym typeface="Times New Roman"/>
              </a:defRPr>
            </a:pPr>
            <a:r>
              <a:t> -  </a:t>
            </a:r>
            <a:r>
              <a:rPr>
                <a:latin typeface="Tahoma"/>
                <a:ea typeface="Tahoma"/>
                <a:cs typeface="Tahoma"/>
                <a:sym typeface="Tahoma"/>
              </a:rPr>
              <a:t>« The naturel history of invasive breast cancers detected by screening mammography », Archives of Internal Medicine, 24/11/08</a:t>
            </a:r>
          </a:p>
          <a:p>
            <a:pPr marL="332613" indent="-332613" defTabSz="886968">
              <a:lnSpc>
                <a:spcPct val="80000"/>
              </a:lnSpc>
              <a:buSzTx/>
              <a:buNone/>
              <a:defRPr sz="1746"/>
            </a:pPr>
          </a:p>
          <a:p>
            <a:pPr marL="332613" indent="-332613" defTabSz="886968">
              <a:lnSpc>
                <a:spcPct val="80000"/>
              </a:lnSpc>
              <a:spcBef>
                <a:spcPts val="400"/>
              </a:spcBef>
              <a:buSzTx/>
              <a:buNone/>
              <a:defRPr sz="1746"/>
            </a:pPr>
            <a:r>
              <a:t> - Prescrire (mars, avril, mai 2006, oct 2007)</a:t>
            </a:r>
          </a:p>
          <a:p>
            <a:pPr marL="332613" indent="-332613" defTabSz="886968">
              <a:lnSpc>
                <a:spcPct val="80000"/>
              </a:lnSpc>
              <a:buSzTx/>
              <a:buNone/>
              <a:defRPr sz="1746"/>
            </a:pPr>
          </a:p>
          <a:p>
            <a:pPr marL="332613" indent="-332613" defTabSz="886968">
              <a:lnSpc>
                <a:spcPct val="80000"/>
              </a:lnSpc>
              <a:spcBef>
                <a:spcPts val="400"/>
              </a:spcBef>
              <a:buSzTx/>
              <a:buNone/>
              <a:defRPr sz="1746"/>
            </a:pPr>
            <a:r>
              <a:t> - Médecine (vol 2 N° 8  2006)  « Le dépistage : Une bonne intention, une       mauvaise théorie de l’histoire naturelle de la maladie, un résultat absurde » </a:t>
            </a:r>
          </a:p>
          <a:p>
            <a:pPr marL="332613" indent="-332613" defTabSz="886968">
              <a:lnSpc>
                <a:spcPct val="80000"/>
              </a:lnSpc>
              <a:spcBef>
                <a:spcPts val="400"/>
              </a:spcBef>
              <a:buSzTx/>
              <a:buNone/>
              <a:defRPr sz="1746"/>
            </a:pPr>
            <a:r>
              <a:t>   Duperray B, Junod B.</a:t>
            </a:r>
          </a:p>
        </p:txBody>
      </p:sp>
    </p:spTree>
  </p:cSld>
  <p:clrMapOvr>
    <a:masterClrMapping/>
  </p:clrMapOvr>
  <p:transition xmlns:p14="http://schemas.microsoft.com/office/powerpoint/2010/main" spd="med" advClick="1" p14:dur="1000"/>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3" name="Shape 933"/>
          <p:cNvSpPr/>
          <p:nvPr>
            <p:ph type="title" idx="4294967295"/>
          </p:nvPr>
        </p:nvSpPr>
        <p:spPr>
          <a:xfrm>
            <a:off x="111125" y="898525"/>
            <a:ext cx="8540750" cy="2047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defTabSz="374904">
              <a:defRPr sz="738">
                <a:solidFill>
                  <a:srgbClr val="FFFFFF"/>
                </a:solidFill>
              </a:defRPr>
            </a:lvl1pPr>
          </a:lstStyle>
          <a:p>
            <a:pPr/>
            <a:r>
              <a:t>Pour en savoir plus</a:t>
            </a:r>
          </a:p>
        </p:txBody>
      </p:sp>
      <p:sp>
        <p:nvSpPr>
          <p:cNvPr id="934" name="Shape 934"/>
          <p:cNvSpPr/>
          <p:nvPr>
            <p:ph type="body" idx="4294967295"/>
          </p:nvPr>
        </p:nvSpPr>
        <p:spPr>
          <a:xfrm>
            <a:off x="698500" y="876300"/>
            <a:ext cx="7594600" cy="51308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defRPr b="1" sz="1800"/>
            </a:pPr>
          </a:p>
          <a:p>
            <a:pPr>
              <a:lnSpc>
                <a:spcPct val="80000"/>
              </a:lnSpc>
              <a:buSzTx/>
              <a:buNone/>
              <a:defRPr sz="1800"/>
            </a:pPr>
          </a:p>
          <a:p>
            <a:pPr>
              <a:lnSpc>
                <a:spcPct val="80000"/>
              </a:lnSpc>
              <a:buSzTx/>
              <a:buNone/>
              <a:defRPr sz="1800"/>
            </a:pPr>
          </a:p>
          <a:p>
            <a:pPr>
              <a:lnSpc>
                <a:spcPct val="80000"/>
              </a:lnSpc>
              <a:defRPr sz="1800"/>
            </a:pPr>
          </a:p>
          <a:p>
            <a:pPr>
              <a:lnSpc>
                <a:spcPct val="80000"/>
              </a:lnSpc>
              <a:spcBef>
                <a:spcPts val="400"/>
              </a:spcBef>
              <a:buSzTx/>
              <a:buNone/>
              <a:defRPr sz="1800"/>
            </a:pPr>
            <a:r>
              <a:t>- Elias D. Rationnels de la chirurgie oncologique au sein d’un traitement multimodal des cancers. In Robert J Editeur : Cent ans d’innovations diagnostiques et thérapeutiques en cancérologie. Centenaire de la Société française du cancer. John Libbey 2006. pp 69-79</a:t>
            </a:r>
          </a:p>
          <a:p>
            <a:pPr>
              <a:lnSpc>
                <a:spcPct val="80000"/>
              </a:lnSpc>
              <a:buSzTx/>
              <a:buNone/>
              <a:defRPr sz="1800"/>
            </a:pPr>
          </a:p>
          <a:p>
            <a:pPr>
              <a:lnSpc>
                <a:spcPct val="80000"/>
              </a:lnSpc>
              <a:defRPr sz="1800"/>
            </a:pPr>
          </a:p>
          <a:p>
            <a:pPr>
              <a:lnSpc>
                <a:spcPct val="80000"/>
              </a:lnSpc>
              <a:spcBef>
                <a:spcPts val="400"/>
              </a:spcBef>
              <a:buSzTx/>
              <a:buNone/>
              <a:defRPr b="1" sz="1800" u="sng"/>
            </a:pPr>
            <a:r>
              <a:t>- «</a:t>
            </a:r>
            <a:r>
              <a:rPr b="0"/>
              <a:t> Dois je me faire tester pour le cancer ? Peut-être pas et voici pourquoi. »  </a:t>
            </a:r>
          </a:p>
          <a:p>
            <a:pPr>
              <a:lnSpc>
                <a:spcPct val="80000"/>
              </a:lnSpc>
              <a:spcBef>
                <a:spcPts val="400"/>
              </a:spcBef>
              <a:buSzTx/>
              <a:buNone/>
              <a:defRPr sz="1800" u="sng"/>
            </a:pPr>
            <a:r>
              <a:t>G. Welch, Les presses de l’université de Laval. 2005</a:t>
            </a:r>
          </a:p>
          <a:p>
            <a:pPr>
              <a:lnSpc>
                <a:spcPct val="80000"/>
              </a:lnSpc>
              <a:buSzTx/>
              <a:buNone/>
              <a:defRPr sz="1800" u="sng"/>
            </a:pPr>
          </a:p>
          <a:p>
            <a:pPr>
              <a:lnSpc>
                <a:spcPct val="80000"/>
              </a:lnSpc>
              <a:defRPr sz="1800"/>
            </a:pPr>
          </a:p>
          <a:p>
            <a:pPr>
              <a:lnSpc>
                <a:spcPct val="80000"/>
              </a:lnSpc>
              <a:spcBef>
                <a:spcPts val="400"/>
              </a:spcBef>
              <a:buSzTx/>
              <a:buNone/>
              <a:defRPr sz="1800"/>
            </a:pPr>
            <a:r>
              <a:t>- Zahl PH, Strand GH, Maehln, Incidence of breast cancer in Norway and Sweden during introduction of nationwide screening : prospectiv cohort study. BMJ Apr 17 ; 328 (7445) : 921-4. 2004.</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idx="4294967295"/>
          </p:nvPr>
        </p:nvSpPr>
        <p:spPr>
          <a:xfrm>
            <a:off x="-1" y="319087"/>
            <a:ext cx="9144002" cy="105727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800">
                <a:solidFill>
                  <a:srgbClr val="FFFFFF"/>
                </a:solidFill>
              </a:defRPr>
            </a:pPr>
            <a:r>
              <a:t>Ce modèle d’histoire naturelle de la maladie a servi et sert de base au dépistage</a:t>
            </a:r>
            <a:br/>
            <a:r>
              <a:t>(Congrès de la SFS à Tours, France 1989)</a:t>
            </a:r>
          </a:p>
        </p:txBody>
      </p:sp>
      <p:sp>
        <p:nvSpPr>
          <p:cNvPr id="213" name="Shape 213"/>
          <p:cNvSpPr/>
          <p:nvPr>
            <p:ph type="body" idx="4294967295"/>
          </p:nvPr>
        </p:nvSpPr>
        <p:spPr>
          <a:xfrm>
            <a:off x="952500" y="1108075"/>
            <a:ext cx="6997700" cy="54943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buSzTx/>
              <a:buNone/>
              <a:defRPr sz="1800"/>
            </a:pPr>
          </a:p>
          <a:p>
            <a:pPr>
              <a:lnSpc>
                <a:spcPct val="90000"/>
              </a:lnSpc>
              <a:spcBef>
                <a:spcPts val="400"/>
              </a:spcBef>
              <a:buSzTx/>
              <a:buNone/>
              <a:defRPr sz="1800"/>
            </a:pPr>
            <a:r>
              <a:t>Le temps moyen de “doublement” serait d’environ 100 jours, ce qui signifierait qu’il faut 7 à 8 ans pour passer de la première cellule maligne à une tumeur de 5 mm ( 20 duplications).</a:t>
            </a:r>
          </a:p>
          <a:p>
            <a:pPr>
              <a:lnSpc>
                <a:spcPct val="90000"/>
              </a:lnSpc>
              <a:defRPr sz="1800"/>
            </a:pPr>
          </a:p>
          <a:p>
            <a:pPr>
              <a:lnSpc>
                <a:spcPct val="90000"/>
              </a:lnSpc>
              <a:spcBef>
                <a:spcPts val="400"/>
              </a:spcBef>
              <a:buSzTx/>
              <a:buNone/>
              <a:defRPr sz="1800"/>
            </a:pPr>
            <a:r>
              <a:t>    </a:t>
            </a:r>
            <a:r>
              <a:rPr u="sng"/>
              <a:t>10 ans pour que la tumeur soit palpable</a:t>
            </a:r>
            <a:r>
              <a:t>.</a:t>
            </a:r>
          </a:p>
          <a:p>
            <a:pPr>
              <a:lnSpc>
                <a:spcPct val="90000"/>
              </a:lnSpc>
              <a:defRPr sz="1800"/>
            </a:pPr>
          </a:p>
          <a:p>
            <a:pPr>
              <a:lnSpc>
                <a:spcPct val="90000"/>
              </a:lnSpc>
              <a:spcBef>
                <a:spcPts val="400"/>
              </a:spcBef>
              <a:buSzTx/>
              <a:buNone/>
              <a:defRPr sz="1800"/>
            </a:pPr>
            <a:r>
              <a:t>    </a:t>
            </a:r>
            <a:r>
              <a:rPr u="sng"/>
              <a:t>La mammographie précèderait la clinique de 2 à 3 ans.</a:t>
            </a:r>
            <a:endParaRPr u="sng"/>
          </a:p>
          <a:p>
            <a:pPr>
              <a:lnSpc>
                <a:spcPct val="90000"/>
              </a:lnSpc>
              <a:buSzTx/>
              <a:buNone/>
              <a:defRPr sz="1800" u="sng"/>
            </a:pPr>
          </a:p>
          <a:p>
            <a:pPr>
              <a:lnSpc>
                <a:spcPct val="90000"/>
              </a:lnSpc>
              <a:spcBef>
                <a:spcPts val="400"/>
              </a:spcBef>
              <a:buSzTx/>
              <a:buNone/>
              <a:defRPr sz="1800">
                <a:latin typeface="Calibri"/>
                <a:ea typeface="Calibri"/>
                <a:cs typeface="Calibri"/>
                <a:sym typeface="Calibri"/>
              </a:defRPr>
            </a:pPr>
            <a:r>
              <a:t>On postule l’existence d’une </a:t>
            </a:r>
            <a:r>
              <a:rPr i="1"/>
              <a:t>“</a:t>
            </a:r>
            <a:r>
              <a:rPr i="1" u="sng"/>
              <a:t>phase suffisamment longue durant laquelle il serait possible de guérir la maladie.</a:t>
            </a:r>
            <a:r>
              <a:rPr i="1"/>
              <a:t>”</a:t>
            </a:r>
            <a:endParaRPr i="1"/>
          </a:p>
          <a:p>
            <a:pPr>
              <a:lnSpc>
                <a:spcPct val="90000"/>
              </a:lnSpc>
              <a:buSzTx/>
              <a:buNone/>
              <a:defRPr sz="1800" u="sng"/>
            </a:pPr>
          </a:p>
          <a:p>
            <a:pPr>
              <a:lnSpc>
                <a:spcPct val="90000"/>
              </a:lnSpc>
              <a:spcBef>
                <a:spcPts val="400"/>
              </a:spcBef>
              <a:buSzTx/>
              <a:buNone/>
              <a:defRPr sz="1800"/>
            </a:pPr>
            <a:r>
              <a:t> Tous les ingrédients pour faire du dépistage de masse paraissent réunis </a:t>
            </a:r>
          </a:p>
          <a:p>
            <a:pPr>
              <a:lnSpc>
                <a:spcPct val="90000"/>
              </a:lnSpc>
              <a:spcBef>
                <a:spcPts val="400"/>
              </a:spcBef>
              <a:buSzTx/>
              <a:buNone/>
              <a:defRPr sz="1800"/>
            </a:pPr>
            <a:r>
              <a:t>    On affirme avoir avec la mammographie un bon test de dépistage.</a:t>
            </a:r>
          </a:p>
          <a:p>
            <a:pPr>
              <a:lnSpc>
                <a:spcPct val="90000"/>
              </a:lnSpc>
              <a:buSzTx/>
              <a:buNone/>
              <a:defRPr sz="1800"/>
            </a:pPr>
          </a:p>
          <a:p>
            <a:pPr>
              <a:lnSpc>
                <a:spcPct val="90000"/>
              </a:lnSpc>
              <a:spcBef>
                <a:spcPts val="400"/>
              </a:spcBef>
              <a:buSzTx/>
              <a:buNone/>
              <a:defRPr sz="1800"/>
            </a:pPr>
            <a:r>
              <a:t>                                 D’autant que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idx="4294967295"/>
          </p:nvPr>
        </p:nvSpPr>
        <p:spPr>
          <a:xfrm>
            <a:off x="368300" y="471487"/>
            <a:ext cx="8216900" cy="179705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DEUX  EXPERIENCES DE DEPISTAGE RANDOMISEES étaient censées avoir prouvé l’efficacité de la mammographie dans le diagnostic précoce du cancer du sein et validé le schéma halstedien de l’histoire naturelle de la maladie</a:t>
            </a:r>
          </a:p>
        </p:txBody>
      </p:sp>
      <p:sp>
        <p:nvSpPr>
          <p:cNvPr id="216" name="Shape 216"/>
          <p:cNvSpPr/>
          <p:nvPr>
            <p:ph type="body" idx="4294967295"/>
          </p:nvPr>
        </p:nvSpPr>
        <p:spPr>
          <a:xfrm>
            <a:off x="444500" y="1943100"/>
            <a:ext cx="8039100" cy="4445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gn="ctr">
              <a:buSzTx/>
              <a:buNone/>
              <a:defRPr b="1" sz="3600"/>
            </a:pPr>
          </a:p>
          <a:p>
            <a:pPr>
              <a:spcBef>
                <a:spcPts val="400"/>
              </a:spcBef>
              <a:buSzTx/>
              <a:buNone/>
              <a:defRPr b="1" sz="1800"/>
            </a:pPr>
            <a:r>
              <a:t>   </a:t>
            </a:r>
            <a:r>
              <a:rPr u="sng"/>
              <a:t>HIP, New-York,</a:t>
            </a:r>
            <a:r>
              <a:t> </a:t>
            </a:r>
            <a:r>
              <a:rPr b="0"/>
              <a:t>1963.</a:t>
            </a:r>
          </a:p>
          <a:p>
            <a:pPr>
              <a:spcBef>
                <a:spcPts val="400"/>
              </a:spcBef>
              <a:buSzTx/>
              <a:buNone/>
              <a:defRPr b="1" sz="1800"/>
            </a:pPr>
            <a:r>
              <a:t>   </a:t>
            </a:r>
            <a:r>
              <a:rPr u="sng"/>
              <a:t>Les Deux Comtés</a:t>
            </a:r>
            <a:r>
              <a:rPr b="0"/>
              <a:t> : Suède, 1985, 1997.</a:t>
            </a:r>
          </a:p>
          <a:p>
            <a:pPr>
              <a:buSzTx/>
              <a:buNone/>
              <a:defRPr sz="1800"/>
            </a:pPr>
          </a:p>
          <a:p>
            <a:pPr>
              <a:spcBef>
                <a:spcPts val="400"/>
              </a:spcBef>
              <a:buSzTx/>
              <a:buNone/>
              <a:defRPr sz="1800"/>
            </a:pPr>
            <a:r>
              <a:t>   Les résultats publiés ont été identiques :</a:t>
            </a:r>
          </a:p>
          <a:p>
            <a:pPr lvl="1" marL="742950" indent="-285750">
              <a:spcBef>
                <a:spcPts val="0"/>
              </a:spcBef>
              <a:buClr>
                <a:srgbClr val="6FA9B7"/>
              </a:buClr>
              <a:buFont typeface="Wingdings"/>
              <a:defRPr b="1" sz="1800" u="sng"/>
            </a:pPr>
            <a:r>
              <a:t>Baisse de la mortalité de 30%</a:t>
            </a:r>
            <a:r>
              <a:rPr b="0" u="none"/>
              <a:t> dans le groupe dépisté par rapport au groupe témoin chez les femmes de plus de 50 ans.</a:t>
            </a:r>
          </a:p>
          <a:p>
            <a:pPr lvl="1" marL="285750" indent="171450">
              <a:spcBef>
                <a:spcPts val="0"/>
              </a:spcBef>
              <a:buSzTx/>
              <a:buNone/>
              <a:defRPr sz="2000"/>
            </a:pPr>
            <a:r>
              <a:t> </a:t>
            </a:r>
          </a:p>
          <a:p>
            <a:pPr lvl="1" marL="742950" indent="-285750">
              <a:spcBef>
                <a:spcPts val="0"/>
              </a:spcBef>
              <a:buClr>
                <a:srgbClr val="6FA9B7"/>
              </a:buClr>
              <a:buFont typeface="Wingdings"/>
              <a:defRPr sz="1400"/>
            </a:pPr>
            <a:r>
              <a:t>(Tabar, Reduction in mortality from breast cancer after mass sreening; Lancet 1985, 13; 1(8433)</a:t>
            </a:r>
          </a:p>
          <a:p>
            <a:pPr lvl="1" marL="742950" indent="-285750">
              <a:spcBef>
                <a:spcPts val="0"/>
              </a:spcBef>
              <a:buClr>
                <a:srgbClr val="6FA9B7"/>
              </a:buClr>
              <a:buFont typeface="Wingdings"/>
              <a:defRPr sz="1400"/>
            </a:pPr>
            <a:r>
              <a:t> Méta-analyse de Kerlikowske et al. 1995. JAMA ; 273 : 149-154.</a:t>
            </a:r>
            <a:r>
              <a:rPr>
                <a:effectLst>
                  <a:outerShdw sx="100000" sy="100000" kx="0" ky="0" algn="b" rotWithShape="0" blurRad="12700" dist="25400" dir="2700000">
                    <a:srgbClr val="000000"/>
                  </a:outerShdw>
                </a:effectLst>
              </a:rPr>
              <a:t>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idx="4294967295"/>
          </p:nvPr>
        </p:nvSpPr>
        <p:spPr>
          <a:xfrm>
            <a:off x="817562" y="401637"/>
            <a:ext cx="7467601" cy="60960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800">
                <a:solidFill>
                  <a:srgbClr val="FFFFFF"/>
                </a:solidFill>
              </a:defRPr>
            </a:pPr>
            <a:r>
              <a:t>Au vu de ces résultats, il paraissait intuitivement évident que le dépistage du cancer du sein permettrait un diagnostic plus précoce, par conséquent de meilleures possibilités de traitement,</a:t>
            </a:r>
            <a:br/>
            <a:r>
              <a:t> de rémission, voire de guérison.</a:t>
            </a:r>
            <a:br/>
            <a:br/>
            <a:br/>
            <a:r>
              <a:t>Les effets pervers du dépistage sont considérés comme </a:t>
            </a:r>
            <a:br/>
            <a:r>
              <a:t>marginaux, le surdiagnostic nié ou au plus vu comme un épiphénomène sans intérêt.</a:t>
            </a:r>
            <a:br/>
            <a:br/>
            <a:r>
              <a:rPr sz="2400"/>
              <a:t> </a:t>
            </a:r>
            <a:br>
              <a:rPr sz="2400"/>
            </a:br>
            <a:r>
              <a:rPr sz="2000" u="sng"/>
              <a:t>La réalité est pourtant aux antipodes.</a:t>
            </a:r>
            <a:br>
              <a:rPr sz="2000" u="sng"/>
            </a:b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body" idx="4294967295"/>
          </p:nvPr>
        </p:nvSpPr>
        <p:spPr>
          <a:xfrm>
            <a:off x="431800" y="1630362"/>
            <a:ext cx="7632700" cy="61039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SzTx/>
              <a:buNone/>
              <a:defRPr sz="1800"/>
            </a:pPr>
            <a:r>
              <a:t>    En 1894, en pratiquant son intervention, William Halsted annonce trois récidives après 50 interventions soit un taux de récidive remarquable de </a:t>
            </a:r>
            <a:r>
              <a:rPr u="sng"/>
              <a:t>6 % seulement.</a:t>
            </a:r>
            <a:endParaRPr u="sng"/>
          </a:p>
          <a:p>
            <a:pPr>
              <a:lnSpc>
                <a:spcPct val="80000"/>
              </a:lnSpc>
              <a:buSzTx/>
              <a:buNone/>
              <a:defRPr sz="1800"/>
            </a:pPr>
          </a:p>
          <a:p>
            <a:pPr>
              <a:lnSpc>
                <a:spcPct val="80000"/>
              </a:lnSpc>
              <a:spcBef>
                <a:spcPts val="400"/>
              </a:spcBef>
              <a:buSzTx/>
              <a:buNone/>
              <a:defRPr sz="1800"/>
            </a:pPr>
            <a:r>
              <a:t>     Mais l’examen détaillé des interventions pratiquées jusqu’en mai 1892 pour lesquelles le recul était d’au moins 2 ans montre que 16 des 25 premières femmes opérées, soit </a:t>
            </a:r>
            <a:r>
              <a:rPr u="sng"/>
              <a:t>64 % avaient récidivé ou étaient mortes</a:t>
            </a:r>
            <a:r>
              <a:t>.</a:t>
            </a:r>
          </a:p>
          <a:p>
            <a:pPr>
              <a:lnSpc>
                <a:spcPct val="80000"/>
              </a:lnSpc>
              <a:spcBef>
                <a:spcPts val="400"/>
              </a:spcBef>
              <a:buSzTx/>
              <a:buNone/>
              <a:defRPr sz="1800"/>
            </a:pPr>
            <a:r>
              <a:t>     </a:t>
            </a:r>
            <a:endParaRPr b="1"/>
          </a:p>
          <a:p>
            <a:pPr>
              <a:lnSpc>
                <a:spcPct val="80000"/>
              </a:lnSpc>
              <a:spcBef>
                <a:spcPts val="400"/>
              </a:spcBef>
              <a:buSzTx/>
              <a:buNone/>
              <a:defRPr sz="1800"/>
            </a:pPr>
            <a:r>
              <a:t>     Son annonce perverse est le point de départ dans les pays industrialisés de la généralisation de l’acte chirurgical radical pour soigner le cancer du sein.</a:t>
            </a:r>
          </a:p>
          <a:p>
            <a:pPr>
              <a:lnSpc>
                <a:spcPct val="80000"/>
              </a:lnSpc>
              <a:buSzTx/>
              <a:buNone/>
              <a:defRPr sz="1800"/>
            </a:pPr>
          </a:p>
          <a:p>
            <a:pPr>
              <a:lnSpc>
                <a:spcPct val="80000"/>
              </a:lnSpc>
              <a:buSzTx/>
              <a:buNone/>
              <a:defRPr sz="2000"/>
            </a:pPr>
          </a:p>
          <a:p>
            <a:pPr>
              <a:lnSpc>
                <a:spcPct val="80000"/>
              </a:lnSpc>
              <a:buSzTx/>
              <a:buNone/>
              <a:defRPr sz="2000"/>
            </a:pPr>
          </a:p>
          <a:p>
            <a:pPr>
              <a:lnSpc>
                <a:spcPct val="80000"/>
              </a:lnSpc>
              <a:buSzTx/>
              <a:buNone/>
              <a:defRPr sz="1200"/>
            </a:pPr>
          </a:p>
          <a:p>
            <a:pPr>
              <a:lnSpc>
                <a:spcPct val="80000"/>
              </a:lnSpc>
              <a:spcBef>
                <a:spcPts val="200"/>
              </a:spcBef>
              <a:buSzTx/>
              <a:buNone/>
              <a:defRPr sz="1200"/>
            </a:pPr>
            <a:r>
              <a:t>  [ Halsted WS. The results of operations for the cure of cancer of the Breast performed at the Johns Hopkins Hospital From June 1889 to January 1894. Ann Surg. 1894 Nov; 20(5:497-555]</a:t>
            </a:r>
          </a:p>
          <a:p>
            <a:pPr>
              <a:lnSpc>
                <a:spcPct val="80000"/>
              </a:lnSpc>
              <a:spcBef>
                <a:spcPts val="200"/>
              </a:spcBef>
              <a:buSzTx/>
              <a:buNone/>
              <a:defRPr sz="1200"/>
            </a:pPr>
            <a:r>
              <a:t>  [ Barron.H.Lerner, Breast cancer wars, Oxford University Press, 2001.]</a:t>
            </a:r>
          </a:p>
        </p:txBody>
      </p:sp>
      <p:sp>
        <p:nvSpPr>
          <p:cNvPr id="221" name="Shape 221"/>
          <p:cNvSpPr/>
          <p:nvPr/>
        </p:nvSpPr>
        <p:spPr>
          <a:xfrm>
            <a:off x="1808162" y="668337"/>
            <a:ext cx="6030913"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FFFF"/>
                </a:solidFill>
              </a:defRPr>
            </a:lvl1pPr>
          </a:lstStyle>
          <a:p>
            <a:pPr/>
            <a:r>
              <a:t>      En effet, en y regardant de plus près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body" idx="4294967295"/>
          </p:nvPr>
        </p:nvSpPr>
        <p:spPr>
          <a:xfrm>
            <a:off x="1054100" y="1163637"/>
            <a:ext cx="6997700" cy="61896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1800"/>
            </a:pPr>
            <a:r>
              <a:t>   Dans l’hypothèse « Halstedienne » :</a:t>
            </a:r>
          </a:p>
          <a:p>
            <a:pPr>
              <a:buSzTx/>
              <a:buNone/>
              <a:defRPr sz="1800"/>
            </a:pPr>
          </a:p>
          <a:p>
            <a:pPr>
              <a:spcBef>
                <a:spcPts val="400"/>
              </a:spcBef>
              <a:buSzTx/>
              <a:buNone/>
              <a:defRPr sz="1800"/>
            </a:pPr>
            <a:r>
              <a:t>   -  la dissémination tumorale s’enchaîne mécaniquement.</a:t>
            </a:r>
          </a:p>
          <a:p>
            <a:pPr>
              <a:spcBef>
                <a:spcPts val="400"/>
              </a:spcBef>
              <a:buSzTx/>
              <a:buNone/>
              <a:defRPr sz="1800"/>
            </a:pPr>
            <a:r>
              <a:t>   -  donc le type d’intervention détermine le devenir de la patiente.</a:t>
            </a:r>
          </a:p>
          <a:p>
            <a:pPr>
              <a:spcBef>
                <a:spcPts val="400"/>
              </a:spcBef>
              <a:buSzTx/>
              <a:buNone/>
              <a:defRPr sz="1800"/>
            </a:pPr>
            <a:r>
              <a:t>   -  tout retard de diagnostic est préjudiciable.</a:t>
            </a:r>
          </a:p>
          <a:p>
            <a:pPr>
              <a:buSzTx/>
              <a:buNone/>
              <a:defRPr sz="1800"/>
            </a:pPr>
          </a:p>
          <a:p>
            <a:pPr>
              <a:spcBef>
                <a:spcPts val="400"/>
              </a:spcBef>
              <a:buSzTx/>
              <a:buNone/>
              <a:defRPr sz="1800"/>
            </a:pPr>
            <a:r>
              <a:t>   Il faut attendre les années 1970/80 pour que Fisher et Veronesi remettent en cause cette hypothèse par des études randomisées.</a:t>
            </a:r>
          </a:p>
          <a:p>
            <a:pPr>
              <a:buSzTx/>
              <a:buNone/>
              <a:defRPr sz="1800"/>
            </a:pPr>
          </a:p>
          <a:p>
            <a:pPr>
              <a:spcBef>
                <a:spcPts val="400"/>
              </a:spcBef>
              <a:buSzTx/>
              <a:buNone/>
              <a:defRPr sz="1800"/>
            </a:pPr>
            <a:r>
              <a:t>   Ils avancent une hypothèse alternative :</a:t>
            </a:r>
          </a:p>
          <a:p>
            <a:pPr>
              <a:buSzTx/>
              <a:buNone/>
              <a:defRPr sz="1800"/>
            </a:pPr>
          </a:p>
          <a:p>
            <a:pPr>
              <a:spcBef>
                <a:spcPts val="400"/>
              </a:spcBef>
              <a:buSzTx/>
              <a:buNone/>
              <a:defRPr sz="1800"/>
            </a:pPr>
            <a:r>
              <a:t>           -   </a:t>
            </a:r>
            <a:r>
              <a:rPr u="sng"/>
              <a:t>Il n’y a pas d’ordre dans la dissémination de la tumeur. Les variations de traitement n’affectent pas la survie.</a:t>
            </a:r>
            <a:endParaRPr u="sng"/>
          </a:p>
          <a:p>
            <a:pPr>
              <a:buSzTx/>
              <a:buNone/>
              <a:defRPr sz="1800" u="sng"/>
            </a:pPr>
          </a:p>
          <a:p>
            <a:pPr>
              <a:spcBef>
                <a:spcPts val="400"/>
              </a:spcBef>
              <a:buSzTx/>
              <a:buNone/>
              <a:defRPr sz="1800"/>
            </a:pPr>
            <a:r>
              <a:t>   Ils ouvrent ainsi la voie à la chirurgie conservatrice.</a:t>
            </a:r>
            <a:r>
              <a:rPr>
                <a:effectLst>
                  <a:outerShdw sx="100000" sy="100000" kx="0" ky="0" algn="b" rotWithShape="0" blurRad="12700" dist="25400" dir="2700000">
                    <a:srgbClr val="000000"/>
                  </a:outerShdw>
                </a:effectLst>
              </a:rPr>
              <a:t>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body" idx="4294967295"/>
          </p:nvPr>
        </p:nvSpPr>
        <p:spPr>
          <a:xfrm>
            <a:off x="1193800" y="795337"/>
            <a:ext cx="6311900" cy="5795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defRPr sz="2000">
                <a:effectLst>
                  <a:outerShdw sx="100000" sy="100000" kx="0" ky="0" algn="b" rotWithShape="0" blurRad="12700" dist="25400" dir="2700000">
                    <a:srgbClr val="000000"/>
                  </a:outerShdw>
                </a:effectLst>
              </a:defRPr>
            </a:pPr>
          </a:p>
          <a:p>
            <a:pPr>
              <a:lnSpc>
                <a:spcPct val="90000"/>
              </a:lnSpc>
              <a:defRPr sz="1800">
                <a:effectLst>
                  <a:outerShdw sx="100000" sy="100000" kx="0" ky="0" algn="b" rotWithShape="0" blurRad="12700" dist="25400" dir="2700000">
                    <a:srgbClr val="000000"/>
                  </a:outerShdw>
                </a:effectLst>
              </a:defRPr>
            </a:pPr>
          </a:p>
          <a:p>
            <a:pPr>
              <a:lnSpc>
                <a:spcPct val="90000"/>
              </a:lnSpc>
              <a:spcBef>
                <a:spcPts val="400"/>
              </a:spcBef>
              <a:buSzTx/>
              <a:buNone/>
              <a:defRPr sz="1800"/>
            </a:pPr>
            <a:r>
              <a:t>    En 1980, après avoir montré que l’opération très mutilante de Halsted n’était pas plus efficace qu’une intervention limitée à la tumeur, Bernard Fisher conteste le modèle linéaire de l’histoire naturelle du cancer. </a:t>
            </a:r>
          </a:p>
          <a:p>
            <a:pPr>
              <a:lnSpc>
                <a:spcPct val="90000"/>
              </a:lnSpc>
              <a:defRPr sz="1800"/>
            </a:pPr>
          </a:p>
          <a:p>
            <a:pPr>
              <a:lnSpc>
                <a:spcPct val="90000"/>
              </a:lnSpc>
              <a:spcBef>
                <a:spcPts val="400"/>
              </a:spcBef>
              <a:buSzTx/>
              <a:buNone/>
              <a:defRPr sz="1800"/>
            </a:pPr>
            <a:r>
              <a:t>    Il affirme que l’examen ponctuel d’une tumeur n’est pas plus prédictif de son devenir qu’un arrêt sur image de la suite d’un film.</a:t>
            </a:r>
          </a:p>
          <a:p>
            <a:pPr>
              <a:lnSpc>
                <a:spcPct val="90000"/>
              </a:lnSpc>
              <a:buSzTx/>
              <a:buNone/>
              <a:defRPr sz="2000"/>
            </a:pPr>
          </a:p>
          <a:p>
            <a:pPr>
              <a:lnSpc>
                <a:spcPct val="90000"/>
              </a:lnSpc>
              <a:buSzTx/>
              <a:buNone/>
              <a:defRPr sz="1400"/>
            </a:pPr>
          </a:p>
          <a:p>
            <a:pPr>
              <a:lnSpc>
                <a:spcPct val="90000"/>
              </a:lnSpc>
              <a:buSzTx/>
              <a:buNone/>
              <a:defRPr sz="1400"/>
            </a:pPr>
          </a:p>
          <a:p>
            <a:pPr>
              <a:lnSpc>
                <a:spcPct val="90000"/>
              </a:lnSpc>
              <a:spcBef>
                <a:spcPts val="300"/>
              </a:spcBef>
              <a:buSzTx/>
              <a:buNone/>
              <a:defRPr sz="1400"/>
            </a:pPr>
            <a:r>
              <a:t>    D’autres avaient déjà tracé le sillon :</a:t>
            </a:r>
          </a:p>
          <a:p>
            <a:pPr>
              <a:lnSpc>
                <a:spcPct val="90000"/>
              </a:lnSpc>
              <a:spcBef>
                <a:spcPts val="300"/>
              </a:spcBef>
              <a:buSzTx/>
              <a:buNone/>
              <a:defRPr sz="1400"/>
            </a:pPr>
            <a:r>
              <a:t>    Hippocrate, école de Cos : 460-370 avt</a:t>
            </a:r>
          </a:p>
          <a:p>
            <a:pPr>
              <a:lnSpc>
                <a:spcPct val="90000"/>
              </a:lnSpc>
              <a:spcBef>
                <a:spcPts val="300"/>
              </a:spcBef>
              <a:buSzTx/>
              <a:buNone/>
              <a:defRPr sz="1400"/>
            </a:pPr>
            <a:r>
              <a:t>    Broca P, 1852, Anatomie pathologique du cancer. Mémoires de l’Académie de Médecine. Tome 16. Baillère. Paris pp. 453-819.</a:t>
            </a:r>
          </a:p>
          <a:p>
            <a:pPr>
              <a:lnSpc>
                <a:spcPct val="90000"/>
              </a:lnSpc>
              <a:spcBef>
                <a:spcPts val="300"/>
              </a:spcBef>
              <a:buSzTx/>
              <a:buNone/>
              <a:defRPr sz="1400"/>
            </a:pPr>
            <a:r>
              <a:t>    Patey, 1948</a:t>
            </a:r>
          </a:p>
          <a:p>
            <a:pPr>
              <a:lnSpc>
                <a:spcPct val="90000"/>
              </a:lnSpc>
              <a:spcBef>
                <a:spcPts val="300"/>
              </a:spcBef>
              <a:buSzTx/>
              <a:buNone/>
              <a:defRPr sz="1400"/>
            </a:pPr>
            <a:r>
              <a:t>    Mac Kinnon : 1949 Breast Cancer Mortality, Ontario</a:t>
            </a:r>
          </a:p>
          <a:p>
            <a:pPr>
              <a:lnSpc>
                <a:spcPct val="90000"/>
              </a:lnSpc>
              <a:spcBef>
                <a:spcPts val="300"/>
              </a:spcBef>
              <a:buSzTx/>
              <a:buNone/>
              <a:defRPr sz="1400"/>
            </a:pPr>
            <a:r>
              <a:t>    Ch Gros, 1963 « Les maladies du sein » Masson.</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idx="4294967295"/>
          </p:nvPr>
        </p:nvSpPr>
        <p:spPr>
          <a:xfrm>
            <a:off x="1206500" y="1855787"/>
            <a:ext cx="6692900" cy="50022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gn="ctr">
              <a:spcBef>
                <a:spcPts val="400"/>
              </a:spcBef>
              <a:buSzTx/>
              <a:buNone/>
              <a:defRPr sz="1800"/>
            </a:pPr>
            <a:r>
              <a:t>  « Le diagnostic utile, c’est-à-dire celui qui donne à la malade les plus grandes chances d’efficacité thérapeutique, n’est pas synonyme de diagnostic précoce : il n’y a pas un parallélisme rigoureux entre le diagnostic précoce dans le temps et précoce dans l’espace »</a:t>
            </a:r>
          </a:p>
          <a:p>
            <a:pPr algn="ctr">
              <a:defRPr sz="1800"/>
            </a:pPr>
          </a:p>
          <a:p>
            <a:pPr algn="ctr">
              <a:spcBef>
                <a:spcPts val="400"/>
              </a:spcBef>
              <a:buSzTx/>
              <a:buNone/>
              <a:defRPr sz="1800"/>
            </a:pPr>
            <a:r>
              <a:t>Charles Gros :</a:t>
            </a:r>
            <a:r>
              <a:rPr b="1"/>
              <a:t> « </a:t>
            </a:r>
            <a:r>
              <a:t>Les maladies du sein », Masson</a:t>
            </a:r>
          </a:p>
          <a:p>
            <a:pPr algn="ctr">
              <a:buSzTx/>
              <a:buNone/>
              <a:defRPr sz="2000">
                <a:effectLst>
                  <a:outerShdw sx="100000" sy="100000" kx="0" ky="0" algn="b" rotWithShape="0" blurRad="12700" dist="25400" dir="2700000">
                    <a:srgbClr val="000000"/>
                  </a:outerShdw>
                </a:effectLst>
              </a:defRPr>
            </a:pPr>
          </a:p>
          <a:p>
            <a:pPr algn="ctr">
              <a:spcBef>
                <a:spcPts val="400"/>
              </a:spcBef>
              <a:buSzTx/>
              <a:buNone/>
              <a:defRPr b="1" sz="2000"/>
            </a:pPr>
            <a:r>
              <a:t>1963</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body" idx="4294967295"/>
          </p:nvPr>
        </p:nvSpPr>
        <p:spPr>
          <a:xfrm>
            <a:off x="774700" y="1828800"/>
            <a:ext cx="7188200" cy="44767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gn="ctr">
              <a:lnSpc>
                <a:spcPct val="90000"/>
              </a:lnSpc>
              <a:buSzTx/>
              <a:buNone/>
              <a:defRPr sz="1800">
                <a:effectLst>
                  <a:outerShdw sx="100000" sy="100000" kx="0" ky="0" algn="b" rotWithShape="0" blurRad="12700" dist="25400" dir="2700000">
                    <a:srgbClr val="000000"/>
                  </a:outerShdw>
                </a:effectLst>
              </a:defRPr>
            </a:pPr>
          </a:p>
          <a:p>
            <a:pPr>
              <a:lnSpc>
                <a:spcPct val="90000"/>
              </a:lnSpc>
              <a:spcBef>
                <a:spcPts val="400"/>
              </a:spcBef>
              <a:buSzTx/>
              <a:buNone/>
              <a:defRPr sz="1800">
                <a:effectLst>
                  <a:outerShdw sx="100000" sy="100000" kx="0" ky="0" algn="b" rotWithShape="0" blurRad="12700" dist="25400" dir="2700000">
                    <a:srgbClr val="000000"/>
                  </a:outerShdw>
                </a:effectLst>
              </a:defRPr>
            </a:pPr>
            <a:r>
              <a:t>   </a:t>
            </a:r>
            <a:r>
              <a:t>Petit ne signifie pas précoce.</a:t>
            </a:r>
          </a:p>
          <a:p>
            <a:pPr>
              <a:lnSpc>
                <a:spcPct val="90000"/>
              </a:lnSpc>
              <a:defRPr sz="1800"/>
            </a:pPr>
          </a:p>
          <a:p>
            <a:pPr>
              <a:lnSpc>
                <a:spcPct val="90000"/>
              </a:lnSpc>
              <a:spcBef>
                <a:spcPts val="400"/>
              </a:spcBef>
              <a:buSzTx/>
              <a:buNone/>
              <a:defRPr sz="1800"/>
            </a:pPr>
            <a:r>
              <a:t>   Volumineux n’exclut pas un diagnostic précoce.</a:t>
            </a:r>
          </a:p>
          <a:p>
            <a:pPr>
              <a:lnSpc>
                <a:spcPct val="90000"/>
              </a:lnSpc>
              <a:defRPr sz="1800"/>
            </a:pPr>
          </a:p>
          <a:p>
            <a:pPr>
              <a:lnSpc>
                <a:spcPct val="90000"/>
              </a:lnSpc>
              <a:spcBef>
                <a:spcPts val="400"/>
              </a:spcBef>
              <a:buSzTx/>
              <a:buNone/>
              <a:defRPr sz="1800"/>
            </a:pPr>
            <a:r>
              <a:t>   Petit ne signifie pas obligatoirement bon pronostic.</a:t>
            </a:r>
          </a:p>
          <a:p>
            <a:pPr>
              <a:lnSpc>
                <a:spcPct val="90000"/>
              </a:lnSpc>
              <a:buSzTx/>
              <a:buNone/>
              <a:defRPr sz="1800"/>
            </a:pPr>
          </a:p>
          <a:p>
            <a:pPr>
              <a:lnSpc>
                <a:spcPct val="90000"/>
              </a:lnSpc>
              <a:spcBef>
                <a:spcPts val="400"/>
              </a:spcBef>
              <a:buSzTx/>
              <a:buNone/>
              <a:defRPr sz="1800"/>
            </a:pPr>
            <a:r>
              <a:t>   Un cancer in situ peut être palpable.</a:t>
            </a:r>
          </a:p>
          <a:p>
            <a:pPr>
              <a:lnSpc>
                <a:spcPct val="90000"/>
              </a:lnSpc>
              <a:buSzTx/>
              <a:buNone/>
              <a:defRPr sz="1800"/>
            </a:pPr>
          </a:p>
          <a:p>
            <a:pPr>
              <a:lnSpc>
                <a:spcPct val="90000"/>
              </a:lnSpc>
              <a:spcBef>
                <a:spcPts val="400"/>
              </a:spcBef>
              <a:buSzTx/>
              <a:buNone/>
              <a:defRPr sz="1800"/>
            </a:pPr>
            <a:r>
              <a:t>   En 40 ans, le délai entre deux dépistages ne cesse de diminuer : de 5 ans à 3 ans puis 2 ans en France et 1 an aux USA.</a:t>
            </a:r>
          </a:p>
          <a:p>
            <a:pPr>
              <a:lnSpc>
                <a:spcPct val="90000"/>
              </a:lnSpc>
              <a:defRPr sz="1800"/>
            </a:pPr>
          </a:p>
          <a:p>
            <a:pPr>
              <a:lnSpc>
                <a:spcPct val="90000"/>
              </a:lnSpc>
              <a:spcBef>
                <a:spcPts val="400"/>
              </a:spcBef>
              <a:buSzTx/>
              <a:buNone/>
              <a:defRPr sz="1800"/>
            </a:pPr>
            <a:r>
              <a:t>   Or, même avec un dépistage annuel, 25 % des cancers diagnostiqués restent des cancers de l’intervalle. </a:t>
            </a:r>
          </a:p>
        </p:txBody>
      </p:sp>
      <p:sp>
        <p:nvSpPr>
          <p:cNvPr id="230" name="Shape 230"/>
          <p:cNvSpPr/>
          <p:nvPr/>
        </p:nvSpPr>
        <p:spPr>
          <a:xfrm>
            <a:off x="914400" y="622300"/>
            <a:ext cx="7302500" cy="8818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i="1" sz="1800">
                <a:solidFill>
                  <a:srgbClr val="FFFFFF"/>
                </a:solidFill>
                <a:latin typeface="+mn-lt"/>
                <a:ea typeface="+mn-ea"/>
                <a:cs typeface="+mn-cs"/>
                <a:sym typeface="Times New Roman"/>
              </a:defRPr>
            </a:pPr>
            <a:r>
              <a:t>                   </a:t>
            </a:r>
          </a:p>
          <a:p>
            <a:pPr defTabSz="457200">
              <a:defRPr b="1" sz="1800">
                <a:solidFill>
                  <a:srgbClr val="FFFFFF"/>
                </a:solidFill>
                <a:latin typeface="+mn-lt"/>
                <a:ea typeface="+mn-ea"/>
                <a:cs typeface="+mn-cs"/>
                <a:sym typeface="Times New Roman"/>
              </a:defRPr>
            </a:pPr>
            <a:r>
              <a:t>Le schéma d’une histoire naturelle </a:t>
            </a:r>
            <a:r>
              <a:rPr i="1" u="sng"/>
              <a:t>mécanique linéaire </a:t>
            </a:r>
            <a:r>
              <a:t>du cancer du sein est</a:t>
            </a:r>
            <a:r>
              <a:rPr i="1"/>
              <a:t> </a:t>
            </a:r>
            <a:r>
              <a:rPr i="1" u="sng"/>
              <a:t>incompatible avec les faits observés </a:t>
            </a:r>
            <a:r>
              <a:rPr i="1"/>
              <a:t>:</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18 ans d'âge.jpg" descr="18 ans d'âge"/>
          <p:cNvPicPr>
            <a:picLocks noChangeAspect="1"/>
          </p:cNvPicPr>
          <p:nvPr/>
        </p:nvPicPr>
        <p:blipFill>
          <a:blip r:embed="rId2">
            <a:extLst/>
          </a:blip>
          <a:stretch>
            <a:fillRect/>
          </a:stretch>
        </p:blipFill>
        <p:spPr>
          <a:xfrm>
            <a:off x="0" y="16343"/>
            <a:ext cx="9144000" cy="6841658"/>
          </a:xfrm>
          <a:prstGeom prst="rect">
            <a:avLst/>
          </a:prstGeom>
          <a:ln w="12700">
            <a:miter lim="400000"/>
          </a:ln>
        </p:spPr>
      </p:pic>
      <p:sp>
        <p:nvSpPr>
          <p:cNvPr id="233" name="Shape 233"/>
          <p:cNvSpPr/>
          <p:nvPr/>
        </p:nvSpPr>
        <p:spPr>
          <a:xfrm>
            <a:off x="1522412" y="90487"/>
            <a:ext cx="6572251" cy="3347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600">
                <a:solidFill>
                  <a:srgbClr val="FFFFFF"/>
                </a:solidFill>
                <a:latin typeface="+mn-lt"/>
                <a:ea typeface="+mn-ea"/>
                <a:cs typeface="+mn-cs"/>
                <a:sym typeface="Times New Roman"/>
              </a:defRPr>
            </a:pPr>
            <a:r>
              <a:t>Petit mais pas précoce, une image stable durant 18 ans : </a:t>
            </a:r>
            <a:r>
              <a:rPr>
                <a:latin typeface="Tahoma"/>
                <a:ea typeface="Tahoma"/>
                <a:cs typeface="Tahoma"/>
                <a:sym typeface="Tahoma"/>
              </a:rPr>
              <a:t>CCIS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idx="4294967295"/>
          </p:nvPr>
        </p:nvSpPr>
        <p:spPr>
          <a:xfrm>
            <a:off x="150812" y="665162"/>
            <a:ext cx="8707438" cy="5842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2000" u="sng">
                <a:solidFill>
                  <a:srgbClr val="FFFFFF"/>
                </a:solidFill>
              </a:defRPr>
            </a:lvl1pPr>
          </a:lstStyle>
          <a:p>
            <a:pPr/>
            <a:r>
              <a:t>Le sur-diagnostic : définition</a:t>
            </a:r>
          </a:p>
        </p:txBody>
      </p:sp>
      <p:sp>
        <p:nvSpPr>
          <p:cNvPr id="185" name="Shape 185"/>
          <p:cNvSpPr/>
          <p:nvPr>
            <p:ph type="body" idx="4294967295"/>
          </p:nvPr>
        </p:nvSpPr>
        <p:spPr>
          <a:xfrm>
            <a:off x="774700" y="1646237"/>
            <a:ext cx="7340600" cy="596265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2000"/>
            </a:pPr>
            <a:r>
              <a:t>   Le surdiagnostic est le diagnostic histologique d’une “maladie” qui, si elle était restée inconnue, n’aurait jamais entraîné d’inconvénients durant la vie de la patiente.</a:t>
            </a:r>
          </a:p>
          <a:p>
            <a:pPr>
              <a:defRPr sz="2000"/>
            </a:pPr>
          </a:p>
          <a:p>
            <a:pPr>
              <a:spcBef>
                <a:spcPts val="400"/>
              </a:spcBef>
              <a:buSzTx/>
              <a:buNone/>
              <a:defRPr sz="1800"/>
            </a:pPr>
            <a:r>
              <a:t>   Dans le contexte de nos connaissances actuelles, </a:t>
            </a:r>
            <a:r>
              <a:rPr u="sng"/>
              <a:t>ce n’est pas une erreur de diagnostic</a:t>
            </a:r>
            <a:r>
              <a:t>, c’est un diagnostic correct mais sans utilité pour la patiente.</a:t>
            </a:r>
          </a:p>
          <a:p>
            <a:pPr>
              <a:defRPr sz="1800"/>
            </a:pPr>
          </a:p>
          <a:p>
            <a:pPr>
              <a:spcBef>
                <a:spcPts val="400"/>
              </a:spcBef>
              <a:buSzTx/>
              <a:buNone/>
              <a:defRPr sz="1800"/>
            </a:pPr>
            <a:r>
              <a:t>   Le cancer surdiagnostiqué est un vrai cancer au regard de notre définition actuelle du cancer, qui est basée uniquement sur l’histologie. Mais son évolution est atypique ou occulte par rapport au schéma attendu. </a:t>
            </a:r>
          </a:p>
          <a:p>
            <a:pPr>
              <a:spcBef>
                <a:spcPts val="400"/>
              </a:spcBef>
              <a:buSzTx/>
              <a:buNone/>
              <a:defRPr sz="2000"/>
            </a:pPr>
            <a:r>
              <a:t>   </a:t>
            </a:r>
          </a:p>
          <a:p>
            <a:pPr>
              <a:spcBef>
                <a:spcPts val="400"/>
              </a:spcBef>
              <a:buSzTx/>
              <a:buNone/>
              <a:defRPr sz="2000"/>
            </a:pPr>
            <a:r>
              <a:t>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5" name="intervalle1.jpg" descr="intervalle1"/>
          <p:cNvPicPr>
            <a:picLocks noChangeAspect="1"/>
          </p:cNvPicPr>
          <p:nvPr/>
        </p:nvPicPr>
        <p:blipFill>
          <a:blip r:embed="rId2">
            <a:extLst/>
          </a:blip>
          <a:stretch>
            <a:fillRect/>
          </a:stretch>
        </p:blipFill>
        <p:spPr>
          <a:xfrm>
            <a:off x="-228600" y="0"/>
            <a:ext cx="9372600" cy="7188200"/>
          </a:xfrm>
          <a:prstGeom prst="rect">
            <a:avLst/>
          </a:prstGeom>
          <a:ln w="12700">
            <a:miter lim="400000"/>
          </a:ln>
        </p:spPr>
      </p:pic>
      <p:sp>
        <p:nvSpPr>
          <p:cNvPr id="236" name="Shape 236"/>
          <p:cNvSpPr/>
          <p:nvPr/>
        </p:nvSpPr>
        <p:spPr>
          <a:xfrm>
            <a:off x="2781300" y="206375"/>
            <a:ext cx="4151313"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r>
              <a:t>7 mois d</a:t>
            </a:r>
            <a:r>
              <a:t>’</a:t>
            </a:r>
            <a:r>
              <a:t>évolution : 2,5 cm </a:t>
            </a:r>
          </a:p>
        </p:txBody>
      </p:sp>
      <p:sp>
        <p:nvSpPr>
          <p:cNvPr id="237" name="Shape 237"/>
          <p:cNvSpPr/>
          <p:nvPr/>
        </p:nvSpPr>
        <p:spPr>
          <a:xfrm>
            <a:off x="5003800" y="1574800"/>
            <a:ext cx="1277938" cy="1198563"/>
          </a:xfrm>
          <a:prstGeom prst="ellipse">
            <a:avLst/>
          </a:prstGeom>
          <a:ln>
            <a:solidFill>
              <a:srgbClr val="FFFFFF"/>
            </a:solidFill>
          </a:ln>
        </p:spPr>
        <p:txBody>
          <a:bodyPr lIns="45719" rIns="45719" anchor="ctr"/>
          <a:lstStyle/>
          <a:p>
            <a:pPr defTabSz="457200">
              <a:defRPr sz="1800">
                <a:solidFill>
                  <a:srgbClr val="FFFFFF"/>
                </a:solidFill>
              </a:defRPr>
            </a:pPr>
          </a:p>
        </p:txBody>
      </p:sp>
      <p:sp>
        <p:nvSpPr>
          <p:cNvPr id="238" name="Shape 238"/>
          <p:cNvSpPr/>
          <p:nvPr/>
        </p:nvSpPr>
        <p:spPr>
          <a:xfrm>
            <a:off x="2930525" y="1628775"/>
            <a:ext cx="1196975" cy="1050925"/>
          </a:xfrm>
          <a:prstGeom prst="ellipse">
            <a:avLst/>
          </a:prstGeom>
          <a:ln>
            <a:solidFill>
              <a:srgbClr val="FFFFFF"/>
            </a:solidFill>
          </a:ln>
        </p:spPr>
        <p:txBody>
          <a:bodyPr lIns="45719" rIns="45719" anchor="ctr"/>
          <a:lstStyle/>
          <a:p>
            <a:pPr defTabSz="457200">
              <a:defRPr sz="1800">
                <a:solidFill>
                  <a:srgbClr val="FFFFFF"/>
                </a:solidFill>
              </a:defRPr>
            </a:pPr>
          </a:p>
        </p:txBody>
      </p:sp>
      <p:sp>
        <p:nvSpPr>
          <p:cNvPr id="239" name="Shape 239"/>
          <p:cNvSpPr/>
          <p:nvPr/>
        </p:nvSpPr>
        <p:spPr>
          <a:xfrm>
            <a:off x="6172200" y="1628775"/>
            <a:ext cx="738930"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FFFF"/>
                </a:solidFill>
                <a:latin typeface="+mn-lt"/>
                <a:ea typeface="+mn-ea"/>
                <a:cs typeface="+mn-cs"/>
                <a:sym typeface="Times New Roman"/>
              </a:defRPr>
            </a:lvl1pPr>
          </a:lstStyle>
          <a:p>
            <a:pPr/>
            <a:r>
              <a:t>2,5 cm</a:t>
            </a:r>
          </a:p>
        </p:txBody>
      </p:sp>
      <p:sp>
        <p:nvSpPr>
          <p:cNvPr id="240" name="Shape 240"/>
          <p:cNvSpPr/>
          <p:nvPr/>
        </p:nvSpPr>
        <p:spPr>
          <a:xfrm>
            <a:off x="504825" y="6021387"/>
            <a:ext cx="8185150" cy="61513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FFFF"/>
                </a:solidFill>
                <a:latin typeface="+mn-lt"/>
                <a:ea typeface="+mn-ea"/>
                <a:cs typeface="+mn-cs"/>
                <a:sym typeface="Times New Roman"/>
              </a:defRPr>
            </a:lvl1pPr>
          </a:lstStyle>
          <a:p>
            <a:pPr/>
            <a:r>
              <a:t>Les tumeurs avec expression clinique se révèlent le plus souvent brutalement, en quelques mois, quelques semaines, voire quelques jours.</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bau6.jpg" descr="bau6"/>
          <p:cNvPicPr>
            <a:picLocks noChangeAspect="1"/>
          </p:cNvPicPr>
          <p:nvPr/>
        </p:nvPicPr>
        <p:blipFill>
          <a:blip r:embed="rId2">
            <a:extLst/>
          </a:blip>
          <a:stretch>
            <a:fillRect/>
          </a:stretch>
        </p:blipFill>
        <p:spPr>
          <a:xfrm>
            <a:off x="0" y="762000"/>
            <a:ext cx="2100263" cy="5029200"/>
          </a:xfrm>
          <a:prstGeom prst="rect">
            <a:avLst/>
          </a:prstGeom>
          <a:ln>
            <a:solidFill>
              <a:srgbClr val="FFFFCC"/>
            </a:solidFill>
          </a:ln>
        </p:spPr>
      </p:pic>
      <p:pic>
        <p:nvPicPr>
          <p:cNvPr id="243" name="bau2.jpg" descr="bau2"/>
          <p:cNvPicPr>
            <a:picLocks noChangeAspect="1"/>
          </p:cNvPicPr>
          <p:nvPr/>
        </p:nvPicPr>
        <p:blipFill>
          <a:blip r:embed="rId3">
            <a:extLst/>
          </a:blip>
          <a:stretch>
            <a:fillRect/>
          </a:stretch>
        </p:blipFill>
        <p:spPr>
          <a:xfrm>
            <a:off x="2100262" y="762000"/>
            <a:ext cx="2535238" cy="5029200"/>
          </a:xfrm>
          <a:prstGeom prst="rect">
            <a:avLst/>
          </a:prstGeom>
          <a:ln>
            <a:solidFill>
              <a:srgbClr val="FFFFCC"/>
            </a:solidFill>
          </a:ln>
        </p:spPr>
      </p:pic>
      <p:pic>
        <p:nvPicPr>
          <p:cNvPr id="244" name="bau3.jpg" descr="bau3"/>
          <p:cNvPicPr>
            <a:picLocks noChangeAspect="1"/>
          </p:cNvPicPr>
          <p:nvPr/>
        </p:nvPicPr>
        <p:blipFill>
          <a:blip r:embed="rId4">
            <a:extLst/>
          </a:blip>
          <a:stretch>
            <a:fillRect/>
          </a:stretch>
        </p:blipFill>
        <p:spPr>
          <a:xfrm>
            <a:off x="4605337" y="762000"/>
            <a:ext cx="2371726" cy="5029200"/>
          </a:xfrm>
          <a:prstGeom prst="rect">
            <a:avLst/>
          </a:prstGeom>
          <a:ln>
            <a:solidFill>
              <a:srgbClr val="FFFFCC"/>
            </a:solidFill>
          </a:ln>
        </p:spPr>
      </p:pic>
      <p:pic>
        <p:nvPicPr>
          <p:cNvPr id="245" name="bau4.jpg" descr="bau4"/>
          <p:cNvPicPr>
            <a:picLocks noChangeAspect="1"/>
          </p:cNvPicPr>
          <p:nvPr/>
        </p:nvPicPr>
        <p:blipFill>
          <a:blip r:embed="rId5">
            <a:extLst/>
          </a:blip>
          <a:stretch>
            <a:fillRect/>
          </a:stretch>
        </p:blipFill>
        <p:spPr>
          <a:xfrm>
            <a:off x="6977062" y="762000"/>
            <a:ext cx="2209801" cy="5029200"/>
          </a:xfrm>
          <a:prstGeom prst="rect">
            <a:avLst/>
          </a:prstGeom>
          <a:ln>
            <a:solidFill>
              <a:srgbClr val="FFFFCC"/>
            </a:solidFill>
          </a:ln>
        </p:spPr>
      </p:pic>
      <p:sp>
        <p:nvSpPr>
          <p:cNvPr id="246" name="Shape 246"/>
          <p:cNvSpPr/>
          <p:nvPr/>
        </p:nvSpPr>
        <p:spPr>
          <a:xfrm>
            <a:off x="322262" y="6196012"/>
            <a:ext cx="1762126"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000"/>
              </a:spcBef>
              <a:defRPr sz="1800">
                <a:solidFill>
                  <a:srgbClr val="FFFFFF"/>
                </a:solidFill>
                <a:latin typeface="+mn-lt"/>
                <a:ea typeface="+mn-ea"/>
                <a:cs typeface="+mn-cs"/>
                <a:sym typeface="Times New Roman"/>
              </a:defRPr>
            </a:lvl1pPr>
          </a:lstStyle>
          <a:p>
            <a:pPr/>
            <a:r>
              <a:t>mars 1987</a:t>
            </a:r>
          </a:p>
        </p:txBody>
      </p:sp>
      <p:sp>
        <p:nvSpPr>
          <p:cNvPr id="247" name="Shape 247"/>
          <p:cNvSpPr/>
          <p:nvPr/>
        </p:nvSpPr>
        <p:spPr>
          <a:xfrm>
            <a:off x="2641600" y="6172200"/>
            <a:ext cx="1971675"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FFFF"/>
                </a:solidFill>
                <a:latin typeface="+mn-lt"/>
                <a:ea typeface="+mn-ea"/>
                <a:cs typeface="+mn-cs"/>
                <a:sym typeface="Times New Roman"/>
              </a:defRPr>
            </a:lvl1pPr>
          </a:lstStyle>
          <a:p>
            <a:pPr/>
            <a:r>
              <a:t>octobre 1988</a:t>
            </a:r>
          </a:p>
        </p:txBody>
      </p:sp>
      <p:sp>
        <p:nvSpPr>
          <p:cNvPr id="248" name="Shape 248"/>
          <p:cNvSpPr/>
          <p:nvPr/>
        </p:nvSpPr>
        <p:spPr>
          <a:xfrm>
            <a:off x="5080000" y="6172200"/>
            <a:ext cx="1303956"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latin typeface="+mn-lt"/>
                <a:ea typeface="+mn-ea"/>
                <a:cs typeface="+mn-cs"/>
                <a:sym typeface="Times New Roman"/>
              </a:defRPr>
            </a:lvl1pPr>
          </a:lstStyle>
          <a:p>
            <a:pPr/>
            <a:r>
              <a:t>octobre 1989</a:t>
            </a:r>
          </a:p>
        </p:txBody>
      </p:sp>
      <p:sp>
        <p:nvSpPr>
          <p:cNvPr id="249" name="Shape 249"/>
          <p:cNvSpPr/>
          <p:nvPr/>
        </p:nvSpPr>
        <p:spPr>
          <a:xfrm>
            <a:off x="7246937" y="6172200"/>
            <a:ext cx="1253169"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latin typeface="+mn-lt"/>
                <a:ea typeface="+mn-ea"/>
                <a:cs typeface="+mn-cs"/>
                <a:sym typeface="Times New Roman"/>
              </a:defRPr>
            </a:lvl1pPr>
          </a:lstStyle>
          <a:p>
            <a:pPr/>
            <a:r>
              <a:t>janvier 1998</a:t>
            </a:r>
          </a:p>
        </p:txBody>
      </p:sp>
      <p:sp>
        <p:nvSpPr>
          <p:cNvPr id="250" name="Shape 250"/>
          <p:cNvSpPr/>
          <p:nvPr/>
        </p:nvSpPr>
        <p:spPr>
          <a:xfrm>
            <a:off x="1987550" y="230187"/>
            <a:ext cx="6570663"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FFFF"/>
                </a:solidFill>
                <a:latin typeface="+mn-lt"/>
                <a:ea typeface="+mn-ea"/>
                <a:cs typeface="+mn-cs"/>
                <a:sym typeface="Times New Roman"/>
              </a:defRPr>
            </a:lvl1pPr>
          </a:lstStyle>
          <a:p>
            <a:pPr/>
            <a:r>
              <a:t>évolution spontanée : infirmation du schéma « Halstédien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720725" y="271493"/>
            <a:ext cx="7740650" cy="89370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800">
                <a:solidFill>
                  <a:srgbClr val="FFFFFF"/>
                </a:solidFill>
                <a:latin typeface="Calibri"/>
                <a:ea typeface="Calibri"/>
                <a:cs typeface="Calibri"/>
                <a:sym typeface="Calibri"/>
              </a:defRPr>
            </a:pPr>
            <a:r>
              <a:t> </a:t>
            </a: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800">
                <a:solidFill>
                  <a:srgbClr val="FFFFFF"/>
                </a:solidFill>
                <a:latin typeface="Calibri"/>
                <a:ea typeface="Calibri"/>
                <a:cs typeface="Calibri"/>
                <a:sym typeface="Calibri"/>
              </a:defRPr>
            </a:pP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FFFFFF"/>
                </a:solidFill>
                <a:latin typeface="Calibri"/>
                <a:ea typeface="Calibri"/>
                <a:cs typeface="Calibri"/>
                <a:sym typeface="Calibri"/>
              </a:defRPr>
            </a:pPr>
            <a:r>
              <a:t>Per-Henrik Zahl, Jan Mæhlen, H. Gilbert Welch 2008</a:t>
            </a:r>
          </a:p>
        </p:txBody>
      </p:sp>
      <p:sp>
        <p:nvSpPr>
          <p:cNvPr id="253" name="Shape 253"/>
          <p:cNvSpPr/>
          <p:nvPr/>
        </p:nvSpPr>
        <p:spPr>
          <a:xfrm>
            <a:off x="2081212" y="2816225"/>
            <a:ext cx="1588" cy="44450"/>
          </a:xfrm>
          <a:prstGeom prst="line">
            <a:avLst/>
          </a:prstGeom>
          <a:ln w="10800">
            <a:solidFill>
              <a:srgbClr val="737373"/>
            </a:solidFill>
            <a:miter/>
          </a:ln>
        </p:spPr>
        <p:txBody>
          <a:bodyPr lIns="45719" rIns="45719"/>
          <a:lstStyle/>
          <a:p>
            <a:pPr>
              <a:defRPr>
                <a:solidFill>
                  <a:srgbClr val="FFFFFF"/>
                </a:solidFill>
              </a:defRPr>
            </a:pPr>
          </a:p>
        </p:txBody>
      </p:sp>
      <p:sp>
        <p:nvSpPr>
          <p:cNvPr id="254" name="Shape 254"/>
          <p:cNvSpPr/>
          <p:nvPr/>
        </p:nvSpPr>
        <p:spPr>
          <a:xfrm>
            <a:off x="2081212" y="2971799"/>
            <a:ext cx="1588" cy="46039"/>
          </a:xfrm>
          <a:prstGeom prst="line">
            <a:avLst/>
          </a:prstGeom>
          <a:ln w="10800">
            <a:solidFill>
              <a:srgbClr val="737373"/>
            </a:solidFill>
            <a:miter/>
          </a:ln>
        </p:spPr>
        <p:txBody>
          <a:bodyPr lIns="45719" rIns="45719"/>
          <a:lstStyle/>
          <a:p>
            <a:pPr>
              <a:defRPr>
                <a:solidFill>
                  <a:srgbClr val="FFFFFF"/>
                </a:solidFill>
              </a:defRPr>
            </a:pPr>
          </a:p>
        </p:txBody>
      </p:sp>
      <p:sp>
        <p:nvSpPr>
          <p:cNvPr id="255" name="Shape 255"/>
          <p:cNvSpPr/>
          <p:nvPr/>
        </p:nvSpPr>
        <p:spPr>
          <a:xfrm>
            <a:off x="2081212" y="3128962"/>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56" name="Shape 256"/>
          <p:cNvSpPr/>
          <p:nvPr/>
        </p:nvSpPr>
        <p:spPr>
          <a:xfrm>
            <a:off x="2081212" y="3282950"/>
            <a:ext cx="1588" cy="47626"/>
          </a:xfrm>
          <a:prstGeom prst="line">
            <a:avLst/>
          </a:prstGeom>
          <a:ln w="10800">
            <a:solidFill>
              <a:srgbClr val="737373"/>
            </a:solidFill>
            <a:miter/>
          </a:ln>
        </p:spPr>
        <p:txBody>
          <a:bodyPr lIns="45719" rIns="45719"/>
          <a:lstStyle/>
          <a:p>
            <a:pPr>
              <a:defRPr>
                <a:solidFill>
                  <a:srgbClr val="FFFFFF"/>
                </a:solidFill>
              </a:defRPr>
            </a:pPr>
          </a:p>
        </p:txBody>
      </p:sp>
      <p:sp>
        <p:nvSpPr>
          <p:cNvPr id="257" name="Shape 257"/>
          <p:cNvSpPr/>
          <p:nvPr/>
        </p:nvSpPr>
        <p:spPr>
          <a:xfrm>
            <a:off x="2081212" y="3440112"/>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258" name="Shape 258"/>
          <p:cNvSpPr/>
          <p:nvPr/>
        </p:nvSpPr>
        <p:spPr>
          <a:xfrm>
            <a:off x="2081212" y="3597275"/>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59" name="Shape 259"/>
          <p:cNvSpPr/>
          <p:nvPr/>
        </p:nvSpPr>
        <p:spPr>
          <a:xfrm>
            <a:off x="2081212" y="3754437"/>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60" name="Shape 260"/>
          <p:cNvSpPr/>
          <p:nvPr/>
        </p:nvSpPr>
        <p:spPr>
          <a:xfrm>
            <a:off x="2081212" y="3911600"/>
            <a:ext cx="1588" cy="41275"/>
          </a:xfrm>
          <a:prstGeom prst="line">
            <a:avLst/>
          </a:prstGeom>
          <a:ln w="10800">
            <a:solidFill>
              <a:srgbClr val="737373"/>
            </a:solidFill>
            <a:miter/>
          </a:ln>
        </p:spPr>
        <p:txBody>
          <a:bodyPr lIns="45719" rIns="45719"/>
          <a:lstStyle/>
          <a:p>
            <a:pPr>
              <a:defRPr>
                <a:solidFill>
                  <a:srgbClr val="FFFFFF"/>
                </a:solidFill>
              </a:defRPr>
            </a:pPr>
          </a:p>
        </p:txBody>
      </p:sp>
      <p:sp>
        <p:nvSpPr>
          <p:cNvPr id="261" name="Shape 261"/>
          <p:cNvSpPr/>
          <p:nvPr/>
        </p:nvSpPr>
        <p:spPr>
          <a:xfrm>
            <a:off x="2081212" y="4064000"/>
            <a:ext cx="1588" cy="47626"/>
          </a:xfrm>
          <a:prstGeom prst="line">
            <a:avLst/>
          </a:prstGeom>
          <a:ln w="10800">
            <a:solidFill>
              <a:srgbClr val="737373"/>
            </a:solidFill>
            <a:miter/>
          </a:ln>
        </p:spPr>
        <p:txBody>
          <a:bodyPr lIns="45719" rIns="45719"/>
          <a:lstStyle/>
          <a:p>
            <a:pPr>
              <a:defRPr>
                <a:solidFill>
                  <a:srgbClr val="FFFFFF"/>
                </a:solidFill>
              </a:defRPr>
            </a:pPr>
          </a:p>
        </p:txBody>
      </p:sp>
      <p:sp>
        <p:nvSpPr>
          <p:cNvPr id="262" name="Shape 262"/>
          <p:cNvSpPr/>
          <p:nvPr/>
        </p:nvSpPr>
        <p:spPr>
          <a:xfrm>
            <a:off x="2081212" y="4222750"/>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63" name="Shape 263"/>
          <p:cNvSpPr/>
          <p:nvPr/>
        </p:nvSpPr>
        <p:spPr>
          <a:xfrm>
            <a:off x="2081212" y="4379912"/>
            <a:ext cx="1588" cy="41276"/>
          </a:xfrm>
          <a:prstGeom prst="line">
            <a:avLst/>
          </a:prstGeom>
          <a:ln w="10800">
            <a:solidFill>
              <a:srgbClr val="737373"/>
            </a:solidFill>
            <a:miter/>
          </a:ln>
        </p:spPr>
        <p:txBody>
          <a:bodyPr lIns="45719" rIns="45719"/>
          <a:lstStyle/>
          <a:p>
            <a:pPr>
              <a:defRPr>
                <a:solidFill>
                  <a:srgbClr val="FFFFFF"/>
                </a:solidFill>
              </a:defRPr>
            </a:pPr>
          </a:p>
        </p:txBody>
      </p:sp>
      <p:sp>
        <p:nvSpPr>
          <p:cNvPr id="264" name="Shape 264"/>
          <p:cNvSpPr/>
          <p:nvPr/>
        </p:nvSpPr>
        <p:spPr>
          <a:xfrm>
            <a:off x="2081212" y="4537075"/>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65" name="Shape 265"/>
          <p:cNvSpPr/>
          <p:nvPr/>
        </p:nvSpPr>
        <p:spPr>
          <a:xfrm>
            <a:off x="2081212" y="4692649"/>
            <a:ext cx="1588" cy="46039"/>
          </a:xfrm>
          <a:prstGeom prst="line">
            <a:avLst/>
          </a:prstGeom>
          <a:ln w="10800">
            <a:solidFill>
              <a:srgbClr val="737373"/>
            </a:solidFill>
            <a:miter/>
          </a:ln>
        </p:spPr>
        <p:txBody>
          <a:bodyPr lIns="45719" rIns="45719"/>
          <a:lstStyle/>
          <a:p>
            <a:pPr>
              <a:defRPr>
                <a:solidFill>
                  <a:srgbClr val="FFFFFF"/>
                </a:solidFill>
              </a:defRPr>
            </a:pPr>
          </a:p>
        </p:txBody>
      </p:sp>
      <p:sp>
        <p:nvSpPr>
          <p:cNvPr id="266" name="Shape 266"/>
          <p:cNvSpPr/>
          <p:nvPr/>
        </p:nvSpPr>
        <p:spPr>
          <a:xfrm>
            <a:off x="2081212" y="4851400"/>
            <a:ext cx="1588" cy="44450"/>
          </a:xfrm>
          <a:prstGeom prst="line">
            <a:avLst/>
          </a:prstGeom>
          <a:ln w="10800">
            <a:solidFill>
              <a:srgbClr val="737373"/>
            </a:solidFill>
            <a:miter/>
          </a:ln>
        </p:spPr>
        <p:txBody>
          <a:bodyPr lIns="45719" rIns="45719"/>
          <a:lstStyle/>
          <a:p>
            <a:pPr>
              <a:defRPr>
                <a:solidFill>
                  <a:srgbClr val="FFFFFF"/>
                </a:solidFill>
              </a:defRPr>
            </a:pPr>
          </a:p>
        </p:txBody>
      </p:sp>
      <p:sp>
        <p:nvSpPr>
          <p:cNvPr id="267" name="Shape 267"/>
          <p:cNvSpPr/>
          <p:nvPr/>
        </p:nvSpPr>
        <p:spPr>
          <a:xfrm>
            <a:off x="2081212" y="5005387"/>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68" name="Shape 268"/>
          <p:cNvSpPr/>
          <p:nvPr/>
        </p:nvSpPr>
        <p:spPr>
          <a:xfrm>
            <a:off x="2081212" y="5164137"/>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269" name="Shape 269"/>
          <p:cNvSpPr/>
          <p:nvPr/>
        </p:nvSpPr>
        <p:spPr>
          <a:xfrm>
            <a:off x="3178175" y="2816225"/>
            <a:ext cx="1588" cy="44450"/>
          </a:xfrm>
          <a:prstGeom prst="line">
            <a:avLst/>
          </a:prstGeom>
          <a:ln w="10800">
            <a:solidFill>
              <a:srgbClr val="737373"/>
            </a:solidFill>
            <a:miter/>
          </a:ln>
        </p:spPr>
        <p:txBody>
          <a:bodyPr lIns="45719" rIns="45719"/>
          <a:lstStyle/>
          <a:p>
            <a:pPr>
              <a:defRPr>
                <a:solidFill>
                  <a:srgbClr val="FFFFFF"/>
                </a:solidFill>
              </a:defRPr>
            </a:pPr>
          </a:p>
        </p:txBody>
      </p:sp>
      <p:sp>
        <p:nvSpPr>
          <p:cNvPr id="270" name="Shape 270"/>
          <p:cNvSpPr/>
          <p:nvPr/>
        </p:nvSpPr>
        <p:spPr>
          <a:xfrm>
            <a:off x="3178175" y="2971799"/>
            <a:ext cx="1588" cy="46039"/>
          </a:xfrm>
          <a:prstGeom prst="line">
            <a:avLst/>
          </a:prstGeom>
          <a:ln w="10800">
            <a:solidFill>
              <a:srgbClr val="737373"/>
            </a:solidFill>
            <a:miter/>
          </a:ln>
        </p:spPr>
        <p:txBody>
          <a:bodyPr lIns="45719" rIns="45719"/>
          <a:lstStyle/>
          <a:p>
            <a:pPr>
              <a:defRPr>
                <a:solidFill>
                  <a:srgbClr val="FFFFFF"/>
                </a:solidFill>
              </a:defRPr>
            </a:pPr>
          </a:p>
        </p:txBody>
      </p:sp>
      <p:sp>
        <p:nvSpPr>
          <p:cNvPr id="271" name="Shape 271"/>
          <p:cNvSpPr/>
          <p:nvPr/>
        </p:nvSpPr>
        <p:spPr>
          <a:xfrm>
            <a:off x="3178175" y="3128962"/>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72" name="Shape 272"/>
          <p:cNvSpPr/>
          <p:nvPr/>
        </p:nvSpPr>
        <p:spPr>
          <a:xfrm>
            <a:off x="3178175" y="3282950"/>
            <a:ext cx="1588" cy="47626"/>
          </a:xfrm>
          <a:prstGeom prst="line">
            <a:avLst/>
          </a:prstGeom>
          <a:ln w="10800">
            <a:solidFill>
              <a:srgbClr val="737373"/>
            </a:solidFill>
            <a:miter/>
          </a:ln>
        </p:spPr>
        <p:txBody>
          <a:bodyPr lIns="45719" rIns="45719"/>
          <a:lstStyle/>
          <a:p>
            <a:pPr>
              <a:defRPr>
                <a:solidFill>
                  <a:srgbClr val="FFFFFF"/>
                </a:solidFill>
              </a:defRPr>
            </a:pPr>
          </a:p>
        </p:txBody>
      </p:sp>
      <p:sp>
        <p:nvSpPr>
          <p:cNvPr id="273" name="Shape 273"/>
          <p:cNvSpPr/>
          <p:nvPr/>
        </p:nvSpPr>
        <p:spPr>
          <a:xfrm>
            <a:off x="3178175" y="3440112"/>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274" name="Shape 274"/>
          <p:cNvSpPr/>
          <p:nvPr/>
        </p:nvSpPr>
        <p:spPr>
          <a:xfrm>
            <a:off x="3178175" y="3597275"/>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75" name="Shape 275"/>
          <p:cNvSpPr/>
          <p:nvPr/>
        </p:nvSpPr>
        <p:spPr>
          <a:xfrm>
            <a:off x="3178175" y="3754437"/>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76" name="Shape 276"/>
          <p:cNvSpPr/>
          <p:nvPr/>
        </p:nvSpPr>
        <p:spPr>
          <a:xfrm>
            <a:off x="3178175" y="3911600"/>
            <a:ext cx="1588" cy="41275"/>
          </a:xfrm>
          <a:prstGeom prst="line">
            <a:avLst/>
          </a:prstGeom>
          <a:ln w="10800">
            <a:solidFill>
              <a:srgbClr val="737373"/>
            </a:solidFill>
            <a:miter/>
          </a:ln>
        </p:spPr>
        <p:txBody>
          <a:bodyPr lIns="45719" rIns="45719"/>
          <a:lstStyle/>
          <a:p>
            <a:pPr>
              <a:defRPr>
                <a:solidFill>
                  <a:srgbClr val="FFFFFF"/>
                </a:solidFill>
              </a:defRPr>
            </a:pPr>
          </a:p>
        </p:txBody>
      </p:sp>
      <p:sp>
        <p:nvSpPr>
          <p:cNvPr id="277" name="Shape 277"/>
          <p:cNvSpPr/>
          <p:nvPr/>
        </p:nvSpPr>
        <p:spPr>
          <a:xfrm>
            <a:off x="3178175" y="4064000"/>
            <a:ext cx="1588" cy="47626"/>
          </a:xfrm>
          <a:prstGeom prst="line">
            <a:avLst/>
          </a:prstGeom>
          <a:ln w="10800">
            <a:solidFill>
              <a:srgbClr val="737373"/>
            </a:solidFill>
            <a:miter/>
          </a:ln>
        </p:spPr>
        <p:txBody>
          <a:bodyPr lIns="45719" rIns="45719"/>
          <a:lstStyle/>
          <a:p>
            <a:pPr>
              <a:defRPr>
                <a:solidFill>
                  <a:srgbClr val="FFFFFF"/>
                </a:solidFill>
              </a:defRPr>
            </a:pPr>
          </a:p>
        </p:txBody>
      </p:sp>
      <p:sp>
        <p:nvSpPr>
          <p:cNvPr id="278" name="Shape 278"/>
          <p:cNvSpPr/>
          <p:nvPr/>
        </p:nvSpPr>
        <p:spPr>
          <a:xfrm>
            <a:off x="3178175" y="4222750"/>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79" name="Shape 279"/>
          <p:cNvSpPr/>
          <p:nvPr/>
        </p:nvSpPr>
        <p:spPr>
          <a:xfrm>
            <a:off x="3178175" y="4379912"/>
            <a:ext cx="1588" cy="41276"/>
          </a:xfrm>
          <a:prstGeom prst="line">
            <a:avLst/>
          </a:prstGeom>
          <a:ln w="10800">
            <a:solidFill>
              <a:srgbClr val="737373"/>
            </a:solidFill>
            <a:miter/>
          </a:ln>
        </p:spPr>
        <p:txBody>
          <a:bodyPr lIns="45719" rIns="45719"/>
          <a:lstStyle/>
          <a:p>
            <a:pPr>
              <a:defRPr>
                <a:solidFill>
                  <a:srgbClr val="FFFFFF"/>
                </a:solidFill>
              </a:defRPr>
            </a:pPr>
          </a:p>
        </p:txBody>
      </p:sp>
      <p:sp>
        <p:nvSpPr>
          <p:cNvPr id="280" name="Shape 280"/>
          <p:cNvSpPr/>
          <p:nvPr/>
        </p:nvSpPr>
        <p:spPr>
          <a:xfrm>
            <a:off x="3178175" y="4537075"/>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81" name="Shape 281"/>
          <p:cNvSpPr/>
          <p:nvPr/>
        </p:nvSpPr>
        <p:spPr>
          <a:xfrm>
            <a:off x="3178175" y="4692649"/>
            <a:ext cx="1588" cy="46039"/>
          </a:xfrm>
          <a:prstGeom prst="line">
            <a:avLst/>
          </a:prstGeom>
          <a:ln w="10800">
            <a:solidFill>
              <a:srgbClr val="737373"/>
            </a:solidFill>
            <a:miter/>
          </a:ln>
        </p:spPr>
        <p:txBody>
          <a:bodyPr lIns="45719" rIns="45719"/>
          <a:lstStyle/>
          <a:p>
            <a:pPr>
              <a:defRPr>
                <a:solidFill>
                  <a:srgbClr val="FFFFFF"/>
                </a:solidFill>
              </a:defRPr>
            </a:pPr>
          </a:p>
        </p:txBody>
      </p:sp>
      <p:sp>
        <p:nvSpPr>
          <p:cNvPr id="282" name="Shape 282"/>
          <p:cNvSpPr/>
          <p:nvPr/>
        </p:nvSpPr>
        <p:spPr>
          <a:xfrm>
            <a:off x="3178175" y="4851400"/>
            <a:ext cx="1588" cy="44450"/>
          </a:xfrm>
          <a:prstGeom prst="line">
            <a:avLst/>
          </a:prstGeom>
          <a:ln w="10800">
            <a:solidFill>
              <a:srgbClr val="737373"/>
            </a:solidFill>
            <a:miter/>
          </a:ln>
        </p:spPr>
        <p:txBody>
          <a:bodyPr lIns="45719" rIns="45719"/>
          <a:lstStyle/>
          <a:p>
            <a:pPr>
              <a:defRPr>
                <a:solidFill>
                  <a:srgbClr val="FFFFFF"/>
                </a:solidFill>
              </a:defRPr>
            </a:pPr>
          </a:p>
        </p:txBody>
      </p:sp>
      <p:sp>
        <p:nvSpPr>
          <p:cNvPr id="283" name="Shape 283"/>
          <p:cNvSpPr/>
          <p:nvPr/>
        </p:nvSpPr>
        <p:spPr>
          <a:xfrm>
            <a:off x="3178175" y="5005387"/>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284" name="Shape 284"/>
          <p:cNvSpPr/>
          <p:nvPr/>
        </p:nvSpPr>
        <p:spPr>
          <a:xfrm>
            <a:off x="3178175" y="5164137"/>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285" name="Shape 285"/>
          <p:cNvSpPr/>
          <p:nvPr/>
        </p:nvSpPr>
        <p:spPr>
          <a:xfrm>
            <a:off x="912812" y="5229225"/>
            <a:ext cx="63501" cy="1588"/>
          </a:xfrm>
          <a:prstGeom prst="line">
            <a:avLst/>
          </a:prstGeom>
          <a:ln w="10800">
            <a:solidFill>
              <a:srgbClr val="000000"/>
            </a:solidFill>
            <a:miter/>
          </a:ln>
        </p:spPr>
        <p:txBody>
          <a:bodyPr lIns="45719" rIns="45719"/>
          <a:lstStyle/>
          <a:p>
            <a:pPr>
              <a:defRPr>
                <a:solidFill>
                  <a:srgbClr val="FFFFFF"/>
                </a:solidFill>
              </a:defRPr>
            </a:pPr>
          </a:p>
        </p:txBody>
      </p:sp>
      <p:sp>
        <p:nvSpPr>
          <p:cNvPr id="286" name="Shape 286"/>
          <p:cNvSpPr/>
          <p:nvPr/>
        </p:nvSpPr>
        <p:spPr>
          <a:xfrm>
            <a:off x="912812" y="4624387"/>
            <a:ext cx="63501" cy="1588"/>
          </a:xfrm>
          <a:prstGeom prst="line">
            <a:avLst/>
          </a:prstGeom>
          <a:ln w="10800">
            <a:solidFill>
              <a:srgbClr val="000000"/>
            </a:solidFill>
            <a:miter/>
          </a:ln>
        </p:spPr>
        <p:txBody>
          <a:bodyPr lIns="45719" rIns="45719"/>
          <a:lstStyle/>
          <a:p>
            <a:pPr>
              <a:defRPr>
                <a:solidFill>
                  <a:srgbClr val="FFFFFF"/>
                </a:solidFill>
              </a:defRPr>
            </a:pPr>
          </a:p>
        </p:txBody>
      </p:sp>
      <p:sp>
        <p:nvSpPr>
          <p:cNvPr id="287" name="Shape 287"/>
          <p:cNvSpPr/>
          <p:nvPr/>
        </p:nvSpPr>
        <p:spPr>
          <a:xfrm>
            <a:off x="912812" y="4021137"/>
            <a:ext cx="63501" cy="1588"/>
          </a:xfrm>
          <a:prstGeom prst="line">
            <a:avLst/>
          </a:prstGeom>
          <a:ln w="10800">
            <a:solidFill>
              <a:srgbClr val="000000"/>
            </a:solidFill>
            <a:miter/>
          </a:ln>
        </p:spPr>
        <p:txBody>
          <a:bodyPr lIns="45719" rIns="45719"/>
          <a:lstStyle/>
          <a:p>
            <a:pPr>
              <a:defRPr>
                <a:solidFill>
                  <a:srgbClr val="FFFFFF"/>
                </a:solidFill>
              </a:defRPr>
            </a:pPr>
          </a:p>
        </p:txBody>
      </p:sp>
      <p:sp>
        <p:nvSpPr>
          <p:cNvPr id="288" name="Shape 288"/>
          <p:cNvSpPr/>
          <p:nvPr/>
        </p:nvSpPr>
        <p:spPr>
          <a:xfrm>
            <a:off x="912812" y="3417887"/>
            <a:ext cx="63501" cy="1588"/>
          </a:xfrm>
          <a:prstGeom prst="line">
            <a:avLst/>
          </a:prstGeom>
          <a:ln w="10800">
            <a:solidFill>
              <a:srgbClr val="000000"/>
            </a:solidFill>
            <a:miter/>
          </a:ln>
        </p:spPr>
        <p:txBody>
          <a:bodyPr lIns="45719" rIns="45719"/>
          <a:lstStyle/>
          <a:p>
            <a:pPr>
              <a:defRPr>
                <a:solidFill>
                  <a:srgbClr val="FFFFFF"/>
                </a:solidFill>
              </a:defRPr>
            </a:pPr>
          </a:p>
        </p:txBody>
      </p:sp>
      <p:sp>
        <p:nvSpPr>
          <p:cNvPr id="289" name="Shape 289"/>
          <p:cNvSpPr/>
          <p:nvPr/>
        </p:nvSpPr>
        <p:spPr>
          <a:xfrm>
            <a:off x="912812" y="2816225"/>
            <a:ext cx="63501" cy="1588"/>
          </a:xfrm>
          <a:prstGeom prst="line">
            <a:avLst/>
          </a:prstGeom>
          <a:ln w="10800">
            <a:solidFill>
              <a:srgbClr val="000000"/>
            </a:solidFill>
            <a:miter/>
          </a:ln>
        </p:spPr>
        <p:txBody>
          <a:bodyPr lIns="45719" rIns="45719"/>
          <a:lstStyle/>
          <a:p>
            <a:pPr>
              <a:defRPr>
                <a:solidFill>
                  <a:srgbClr val="FFFFFF"/>
                </a:solidFill>
              </a:defRPr>
            </a:pPr>
          </a:p>
        </p:txBody>
      </p:sp>
      <p:sp>
        <p:nvSpPr>
          <p:cNvPr id="290" name="Shape 290"/>
          <p:cNvSpPr/>
          <p:nvPr/>
        </p:nvSpPr>
        <p:spPr>
          <a:xfrm flipV="1">
            <a:off x="989012" y="2781300"/>
            <a:ext cx="1588" cy="2478088"/>
          </a:xfrm>
          <a:prstGeom prst="line">
            <a:avLst/>
          </a:prstGeom>
          <a:ln w="10800">
            <a:solidFill>
              <a:srgbClr val="000000"/>
            </a:solidFill>
            <a:miter/>
          </a:ln>
        </p:spPr>
        <p:txBody>
          <a:bodyPr lIns="45719" rIns="45719"/>
          <a:lstStyle/>
          <a:p>
            <a:pPr>
              <a:defRPr>
                <a:solidFill>
                  <a:srgbClr val="FFFFFF"/>
                </a:solidFill>
              </a:defRPr>
            </a:pPr>
          </a:p>
        </p:txBody>
      </p:sp>
      <p:sp>
        <p:nvSpPr>
          <p:cNvPr id="291" name="Shape 291"/>
          <p:cNvSpPr/>
          <p:nvPr/>
        </p:nvSpPr>
        <p:spPr>
          <a:xfrm>
            <a:off x="989012" y="5243512"/>
            <a:ext cx="1588" cy="42863"/>
          </a:xfrm>
          <a:prstGeom prst="line">
            <a:avLst/>
          </a:prstGeom>
          <a:ln w="10800">
            <a:solidFill>
              <a:srgbClr val="000000"/>
            </a:solidFill>
            <a:miter/>
          </a:ln>
        </p:spPr>
        <p:txBody>
          <a:bodyPr lIns="45719" rIns="45719"/>
          <a:lstStyle/>
          <a:p>
            <a:pPr>
              <a:defRPr>
                <a:solidFill>
                  <a:srgbClr val="FFFFFF"/>
                </a:solidFill>
              </a:defRPr>
            </a:pPr>
          </a:p>
        </p:txBody>
      </p:sp>
      <p:sp>
        <p:nvSpPr>
          <p:cNvPr id="292" name="Shape 292"/>
          <p:cNvSpPr/>
          <p:nvPr/>
        </p:nvSpPr>
        <p:spPr>
          <a:xfrm>
            <a:off x="2081212" y="5243512"/>
            <a:ext cx="1588" cy="42863"/>
          </a:xfrm>
          <a:prstGeom prst="line">
            <a:avLst/>
          </a:prstGeom>
          <a:ln w="10800">
            <a:solidFill>
              <a:srgbClr val="000000"/>
            </a:solidFill>
            <a:miter/>
          </a:ln>
        </p:spPr>
        <p:txBody>
          <a:bodyPr lIns="45719" rIns="45719"/>
          <a:lstStyle/>
          <a:p>
            <a:pPr>
              <a:defRPr>
                <a:solidFill>
                  <a:srgbClr val="FFFFFF"/>
                </a:solidFill>
              </a:defRPr>
            </a:pPr>
          </a:p>
        </p:txBody>
      </p:sp>
      <p:sp>
        <p:nvSpPr>
          <p:cNvPr id="293" name="Shape 293"/>
          <p:cNvSpPr/>
          <p:nvPr/>
        </p:nvSpPr>
        <p:spPr>
          <a:xfrm>
            <a:off x="3178175" y="5243512"/>
            <a:ext cx="1588" cy="42863"/>
          </a:xfrm>
          <a:prstGeom prst="line">
            <a:avLst/>
          </a:prstGeom>
          <a:ln w="10800">
            <a:solidFill>
              <a:srgbClr val="000000"/>
            </a:solidFill>
            <a:miter/>
          </a:ln>
        </p:spPr>
        <p:txBody>
          <a:bodyPr lIns="45719" rIns="45719"/>
          <a:lstStyle/>
          <a:p>
            <a:pPr>
              <a:defRPr>
                <a:solidFill>
                  <a:srgbClr val="FFFFFF"/>
                </a:solidFill>
              </a:defRPr>
            </a:pPr>
          </a:p>
        </p:txBody>
      </p:sp>
      <p:sp>
        <p:nvSpPr>
          <p:cNvPr id="294" name="Shape 294"/>
          <p:cNvSpPr/>
          <p:nvPr/>
        </p:nvSpPr>
        <p:spPr>
          <a:xfrm>
            <a:off x="4286250" y="5243512"/>
            <a:ext cx="3175" cy="42863"/>
          </a:xfrm>
          <a:prstGeom prst="line">
            <a:avLst/>
          </a:prstGeom>
          <a:ln w="10800">
            <a:solidFill>
              <a:srgbClr val="000000"/>
            </a:solidFill>
            <a:miter/>
          </a:ln>
        </p:spPr>
        <p:txBody>
          <a:bodyPr lIns="45719" rIns="45719"/>
          <a:lstStyle/>
          <a:p>
            <a:pPr>
              <a:defRPr>
                <a:solidFill>
                  <a:srgbClr val="FFFFFF"/>
                </a:solidFill>
              </a:defRPr>
            </a:pPr>
          </a:p>
        </p:txBody>
      </p:sp>
      <p:sp>
        <p:nvSpPr>
          <p:cNvPr id="295" name="Shape 295"/>
          <p:cNvSpPr/>
          <p:nvPr/>
        </p:nvSpPr>
        <p:spPr>
          <a:xfrm>
            <a:off x="989012" y="5229224"/>
            <a:ext cx="3282951" cy="1589"/>
          </a:xfrm>
          <a:prstGeom prst="line">
            <a:avLst/>
          </a:prstGeom>
          <a:ln w="10800">
            <a:solidFill>
              <a:srgbClr val="000000"/>
            </a:solidFill>
            <a:miter/>
          </a:ln>
        </p:spPr>
        <p:txBody>
          <a:bodyPr lIns="45719" rIns="45719"/>
          <a:lstStyle/>
          <a:p>
            <a:pPr>
              <a:defRPr>
                <a:solidFill>
                  <a:srgbClr val="FFFFFF"/>
                </a:solidFill>
              </a:defRPr>
            </a:pPr>
          </a:p>
        </p:txBody>
      </p:sp>
      <p:sp>
        <p:nvSpPr>
          <p:cNvPr id="296" name="Shape 296"/>
          <p:cNvSpPr/>
          <p:nvPr/>
        </p:nvSpPr>
        <p:spPr>
          <a:xfrm>
            <a:off x="806449" y="5172075"/>
            <a:ext cx="73027"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0</a:t>
            </a:r>
          </a:p>
        </p:txBody>
      </p:sp>
      <p:sp>
        <p:nvSpPr>
          <p:cNvPr id="297" name="Shape 297"/>
          <p:cNvSpPr/>
          <p:nvPr/>
        </p:nvSpPr>
        <p:spPr>
          <a:xfrm>
            <a:off x="652462" y="4568825"/>
            <a:ext cx="217488"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500</a:t>
            </a:r>
          </a:p>
        </p:txBody>
      </p:sp>
      <p:sp>
        <p:nvSpPr>
          <p:cNvPr id="298" name="Shape 298"/>
          <p:cNvSpPr/>
          <p:nvPr/>
        </p:nvSpPr>
        <p:spPr>
          <a:xfrm>
            <a:off x="579437" y="3962400"/>
            <a:ext cx="288926"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1000</a:t>
            </a:r>
          </a:p>
        </p:txBody>
      </p:sp>
      <p:sp>
        <p:nvSpPr>
          <p:cNvPr id="299" name="Shape 299"/>
          <p:cNvSpPr/>
          <p:nvPr/>
        </p:nvSpPr>
        <p:spPr>
          <a:xfrm>
            <a:off x="579437" y="3362325"/>
            <a:ext cx="288926"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1500</a:t>
            </a:r>
          </a:p>
        </p:txBody>
      </p:sp>
      <p:sp>
        <p:nvSpPr>
          <p:cNvPr id="300" name="Shape 300"/>
          <p:cNvSpPr/>
          <p:nvPr/>
        </p:nvSpPr>
        <p:spPr>
          <a:xfrm>
            <a:off x="579437" y="2755900"/>
            <a:ext cx="288926"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2000</a:t>
            </a:r>
          </a:p>
        </p:txBody>
      </p:sp>
      <p:sp>
        <p:nvSpPr>
          <p:cNvPr id="301" name="Shape 301"/>
          <p:cNvSpPr/>
          <p:nvPr/>
        </p:nvSpPr>
        <p:spPr>
          <a:xfrm>
            <a:off x="2057400" y="1327150"/>
            <a:ext cx="1193800" cy="596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200">
                <a:solidFill>
                  <a:srgbClr val="FFFFFF"/>
                </a:solidFill>
                <a:latin typeface="Calibri"/>
                <a:ea typeface="Calibri"/>
                <a:cs typeface="Calibri"/>
                <a:sym typeface="Calibri"/>
              </a:defRPr>
            </a:pPr>
            <a:r>
              <a:t>Panel A</a:t>
            </a: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200">
                <a:solidFill>
                  <a:srgbClr val="000000"/>
                </a:solidFill>
                <a:latin typeface="Calibri"/>
                <a:ea typeface="Calibri"/>
                <a:cs typeface="Calibri"/>
                <a:sym typeface="Calibri"/>
              </a:defRPr>
            </a:pP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600" u="sng">
                <a:solidFill>
                  <a:srgbClr val="FFFFFF"/>
                </a:solidFill>
                <a:latin typeface="Calibri"/>
                <a:ea typeface="Calibri"/>
                <a:cs typeface="Calibri"/>
                <a:sym typeface="Calibri"/>
              </a:defRPr>
            </a:pPr>
            <a:r>
              <a:t>Expected</a:t>
            </a:r>
            <a:r>
              <a:rPr b="0" sz="1200">
                <a:solidFill>
                  <a:srgbClr val="000000"/>
                </a:solidFill>
              </a:rPr>
              <a:t> </a:t>
            </a:r>
          </a:p>
        </p:txBody>
      </p:sp>
      <p:sp>
        <p:nvSpPr>
          <p:cNvPr id="302" name="Shape 302"/>
          <p:cNvSpPr/>
          <p:nvPr/>
        </p:nvSpPr>
        <p:spPr>
          <a:xfrm>
            <a:off x="2598737" y="3330575"/>
            <a:ext cx="714376" cy="134938"/>
          </a:xfrm>
          <a:prstGeom prst="rect">
            <a:avLst/>
          </a:prstGeom>
          <a:solidFill>
            <a:srgbClr val="FFFFFF"/>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03" name="Shape 303"/>
          <p:cNvSpPr/>
          <p:nvPr/>
        </p:nvSpPr>
        <p:spPr>
          <a:xfrm>
            <a:off x="2598737" y="3325812"/>
            <a:ext cx="66833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800">
                <a:solidFill>
                  <a:srgbClr val="FF00FF"/>
                </a:solidFill>
                <a:latin typeface="Calibri"/>
                <a:ea typeface="Calibri"/>
                <a:cs typeface="Calibri"/>
                <a:sym typeface="Calibri"/>
              </a:defRPr>
            </a:lvl1pPr>
          </a:lstStyle>
          <a:p>
            <a:pPr/>
            <a:r>
              <a:t>Screened</a:t>
            </a:r>
          </a:p>
        </p:txBody>
      </p:sp>
      <p:sp>
        <p:nvSpPr>
          <p:cNvPr id="304" name="Shape 304"/>
          <p:cNvSpPr/>
          <p:nvPr/>
        </p:nvSpPr>
        <p:spPr>
          <a:xfrm>
            <a:off x="2700337" y="4586287"/>
            <a:ext cx="525463"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800">
                <a:solidFill>
                  <a:srgbClr val="00FFFF"/>
                </a:solidFill>
                <a:latin typeface="Calibri"/>
                <a:ea typeface="Calibri"/>
                <a:cs typeface="Calibri"/>
                <a:sym typeface="Calibri"/>
              </a:defRPr>
            </a:lvl1pPr>
          </a:lstStyle>
          <a:p>
            <a:pPr/>
            <a:r>
              <a:t>Control</a:t>
            </a:r>
          </a:p>
        </p:txBody>
      </p:sp>
      <p:sp>
        <p:nvSpPr>
          <p:cNvPr id="305" name="Shape 305"/>
          <p:cNvSpPr/>
          <p:nvPr/>
        </p:nvSpPr>
        <p:spPr>
          <a:xfrm>
            <a:off x="2022475" y="5434012"/>
            <a:ext cx="1181100"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a:solidFill>
                  <a:srgbClr val="FFFFFF"/>
                </a:solidFill>
                <a:latin typeface="Calibri"/>
                <a:ea typeface="Calibri"/>
                <a:cs typeface="Calibri"/>
                <a:sym typeface="Calibri"/>
              </a:defRPr>
            </a:lvl1pPr>
          </a:lstStyle>
          <a:p>
            <a:pPr/>
            <a:r>
              <a:t>Years of follow-up</a:t>
            </a:r>
          </a:p>
        </p:txBody>
      </p:sp>
      <p:sp>
        <p:nvSpPr>
          <p:cNvPr id="306" name="Shape 306"/>
          <p:cNvSpPr/>
          <p:nvPr/>
        </p:nvSpPr>
        <p:spPr>
          <a:xfrm>
            <a:off x="976312" y="5318125"/>
            <a:ext cx="7143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0</a:t>
            </a:r>
          </a:p>
        </p:txBody>
      </p:sp>
      <p:sp>
        <p:nvSpPr>
          <p:cNvPr id="307" name="Shape 307"/>
          <p:cNvSpPr/>
          <p:nvPr/>
        </p:nvSpPr>
        <p:spPr>
          <a:xfrm>
            <a:off x="2068512" y="5318125"/>
            <a:ext cx="69851"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2</a:t>
            </a:r>
          </a:p>
        </p:txBody>
      </p:sp>
      <p:sp>
        <p:nvSpPr>
          <p:cNvPr id="308" name="Shape 308"/>
          <p:cNvSpPr/>
          <p:nvPr/>
        </p:nvSpPr>
        <p:spPr>
          <a:xfrm>
            <a:off x="3160712" y="5318125"/>
            <a:ext cx="73026"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4</a:t>
            </a:r>
          </a:p>
        </p:txBody>
      </p:sp>
      <p:sp>
        <p:nvSpPr>
          <p:cNvPr id="309" name="Shape 309"/>
          <p:cNvSpPr/>
          <p:nvPr/>
        </p:nvSpPr>
        <p:spPr>
          <a:xfrm>
            <a:off x="4256087" y="5318125"/>
            <a:ext cx="7143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6</a:t>
            </a:r>
          </a:p>
        </p:txBody>
      </p:sp>
      <p:sp>
        <p:nvSpPr>
          <p:cNvPr id="310" name="Shape 310"/>
          <p:cNvSpPr/>
          <p:nvPr/>
        </p:nvSpPr>
        <p:spPr>
          <a:xfrm>
            <a:off x="2278062" y="2847975"/>
            <a:ext cx="693738"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2nd round</a:t>
            </a:r>
          </a:p>
        </p:txBody>
      </p:sp>
      <p:sp>
        <p:nvSpPr>
          <p:cNvPr id="311" name="Shape 311"/>
          <p:cNvSpPr/>
          <p:nvPr/>
        </p:nvSpPr>
        <p:spPr>
          <a:xfrm>
            <a:off x="3389312" y="2847975"/>
            <a:ext cx="665163"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3rd round</a:t>
            </a:r>
          </a:p>
        </p:txBody>
      </p:sp>
      <p:sp>
        <p:nvSpPr>
          <p:cNvPr id="312" name="Shape 312"/>
          <p:cNvSpPr/>
          <p:nvPr/>
        </p:nvSpPr>
        <p:spPr>
          <a:xfrm>
            <a:off x="1187450" y="2847975"/>
            <a:ext cx="187325"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1st</a:t>
            </a:r>
          </a:p>
        </p:txBody>
      </p:sp>
      <p:sp>
        <p:nvSpPr>
          <p:cNvPr id="313" name="Shape 313"/>
          <p:cNvSpPr/>
          <p:nvPr/>
        </p:nvSpPr>
        <p:spPr>
          <a:xfrm>
            <a:off x="1371600" y="2847975"/>
            <a:ext cx="441325"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 round</a:t>
            </a:r>
          </a:p>
        </p:txBody>
      </p:sp>
      <p:sp>
        <p:nvSpPr>
          <p:cNvPr id="314" name="Shape 314"/>
          <p:cNvSpPr/>
          <p:nvPr/>
        </p:nvSpPr>
        <p:spPr>
          <a:xfrm>
            <a:off x="1644650" y="5049837"/>
            <a:ext cx="928688" cy="134938"/>
          </a:xfrm>
          <a:prstGeom prst="rect">
            <a:avLst/>
          </a:prstGeom>
          <a:solidFill>
            <a:srgbClr val="FFFFFF"/>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15" name="Shape 315"/>
          <p:cNvSpPr/>
          <p:nvPr/>
        </p:nvSpPr>
        <p:spPr>
          <a:xfrm>
            <a:off x="1644650" y="5051425"/>
            <a:ext cx="884238"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No Screening</a:t>
            </a:r>
          </a:p>
        </p:txBody>
      </p:sp>
      <p:sp>
        <p:nvSpPr>
          <p:cNvPr id="316" name="Shape 316"/>
          <p:cNvSpPr/>
          <p:nvPr/>
        </p:nvSpPr>
        <p:spPr>
          <a:xfrm>
            <a:off x="3689350" y="3730625"/>
            <a:ext cx="711200"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Prevalence</a:t>
            </a:r>
          </a:p>
        </p:txBody>
      </p:sp>
      <p:sp>
        <p:nvSpPr>
          <p:cNvPr id="317" name="Shape 317"/>
          <p:cNvSpPr/>
          <p:nvPr/>
        </p:nvSpPr>
        <p:spPr>
          <a:xfrm>
            <a:off x="4103687" y="4303712"/>
            <a:ext cx="36514"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 </a:t>
            </a:r>
          </a:p>
        </p:txBody>
      </p:sp>
      <p:sp>
        <p:nvSpPr>
          <p:cNvPr id="318" name="Shape 318"/>
          <p:cNvSpPr/>
          <p:nvPr/>
        </p:nvSpPr>
        <p:spPr>
          <a:xfrm>
            <a:off x="3798887" y="3929062"/>
            <a:ext cx="428626"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Screen</a:t>
            </a:r>
          </a:p>
        </p:txBody>
      </p:sp>
      <p:sp>
        <p:nvSpPr>
          <p:cNvPr id="319" name="Shape 319"/>
          <p:cNvSpPr/>
          <p:nvPr/>
        </p:nvSpPr>
        <p:spPr>
          <a:xfrm>
            <a:off x="2447925" y="4624387"/>
            <a:ext cx="120651" cy="42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462"/>
                </a:moveTo>
                <a:lnTo>
                  <a:pt x="21600" y="0"/>
                </a:lnTo>
                <a:lnTo>
                  <a:pt x="21600" y="21600"/>
                </a:lnTo>
                <a:lnTo>
                  <a:pt x="0" y="10462"/>
                </a:lnTo>
                <a:close/>
              </a:path>
            </a:pathLst>
          </a:custGeom>
          <a:solidFill>
            <a:srgbClr val="00B3CC"/>
          </a:solidFill>
          <a:ln w="10795">
            <a:solidFill>
              <a:srgbClr val="00B3CC"/>
            </a:solidFill>
          </a:ln>
        </p:spPr>
        <p:txBody>
          <a:bodyPr lIns="45719" rIns="45719" anchor="ctr"/>
          <a:lstStyle/>
          <a:p>
            <a:pPr>
              <a:defRPr>
                <a:solidFill>
                  <a:srgbClr val="FFFFFF"/>
                </a:solidFill>
                <a:latin typeface="Arial"/>
                <a:ea typeface="Arial"/>
                <a:cs typeface="Arial"/>
                <a:sym typeface="Arial"/>
              </a:defRPr>
            </a:pPr>
          </a:p>
        </p:txBody>
      </p:sp>
      <p:sp>
        <p:nvSpPr>
          <p:cNvPr id="320" name="Shape 320"/>
          <p:cNvSpPr/>
          <p:nvPr/>
        </p:nvSpPr>
        <p:spPr>
          <a:xfrm>
            <a:off x="2513012" y="4643437"/>
            <a:ext cx="152401" cy="1588"/>
          </a:xfrm>
          <a:prstGeom prst="line">
            <a:avLst/>
          </a:prstGeom>
          <a:ln w="10800">
            <a:solidFill>
              <a:srgbClr val="00B3CC"/>
            </a:solidFill>
            <a:miter/>
          </a:ln>
        </p:spPr>
        <p:txBody>
          <a:bodyPr lIns="45719" rIns="45719"/>
          <a:lstStyle/>
          <a:p>
            <a:pPr>
              <a:defRPr>
                <a:solidFill>
                  <a:srgbClr val="FFFFFF"/>
                </a:solidFill>
              </a:defRPr>
            </a:pPr>
          </a:p>
        </p:txBody>
      </p:sp>
      <p:sp>
        <p:nvSpPr>
          <p:cNvPr id="321" name="Shape 321"/>
          <p:cNvSpPr/>
          <p:nvPr/>
        </p:nvSpPr>
        <p:spPr>
          <a:xfrm>
            <a:off x="3467100" y="3362325"/>
            <a:ext cx="119063" cy="44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961"/>
                </a:moveTo>
                <a:lnTo>
                  <a:pt x="0" y="21600"/>
                </a:lnTo>
                <a:lnTo>
                  <a:pt x="0" y="0"/>
                </a:lnTo>
                <a:lnTo>
                  <a:pt x="21600" y="10961"/>
                </a:lnTo>
                <a:close/>
              </a:path>
            </a:pathLst>
          </a:custGeom>
          <a:solidFill>
            <a:srgbClr val="CC00CC"/>
          </a:solidFill>
          <a:ln w="10800">
            <a:solidFill>
              <a:srgbClr val="CC00CC"/>
            </a:solidFill>
          </a:ln>
        </p:spPr>
        <p:txBody>
          <a:bodyPr lIns="45719" rIns="45719" anchor="ctr"/>
          <a:lstStyle/>
          <a:p>
            <a:pPr>
              <a:defRPr>
                <a:solidFill>
                  <a:srgbClr val="FFFFFF"/>
                </a:solidFill>
                <a:latin typeface="Arial"/>
                <a:ea typeface="Arial"/>
                <a:cs typeface="Arial"/>
                <a:sym typeface="Arial"/>
              </a:defRPr>
            </a:pPr>
          </a:p>
        </p:txBody>
      </p:sp>
      <p:sp>
        <p:nvSpPr>
          <p:cNvPr id="322" name="Shape 322"/>
          <p:cNvSpPr/>
          <p:nvPr/>
        </p:nvSpPr>
        <p:spPr>
          <a:xfrm>
            <a:off x="3313112" y="3384550"/>
            <a:ext cx="153988" cy="1588"/>
          </a:xfrm>
          <a:prstGeom prst="line">
            <a:avLst/>
          </a:prstGeom>
          <a:ln w="10800">
            <a:solidFill>
              <a:srgbClr val="CC00CC"/>
            </a:solidFill>
            <a:miter/>
          </a:ln>
        </p:spPr>
        <p:txBody>
          <a:bodyPr lIns="45719" rIns="45719"/>
          <a:lstStyle/>
          <a:p>
            <a:pPr>
              <a:defRPr>
                <a:solidFill>
                  <a:srgbClr val="FFFFFF"/>
                </a:solidFill>
              </a:defRPr>
            </a:pPr>
          </a:p>
        </p:txBody>
      </p:sp>
      <p:sp>
        <p:nvSpPr>
          <p:cNvPr id="323" name="Shape 323"/>
          <p:cNvSpPr/>
          <p:nvPr/>
        </p:nvSpPr>
        <p:spPr>
          <a:xfrm>
            <a:off x="989012" y="2925762"/>
            <a:ext cx="3282951" cy="2303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195" y="14155"/>
                </a:lnTo>
                <a:lnTo>
                  <a:pt x="14405" y="7338"/>
                </a:lnTo>
                <a:lnTo>
                  <a:pt x="21600" y="0"/>
                </a:lnTo>
              </a:path>
            </a:pathLst>
          </a:custGeom>
          <a:ln w="10800">
            <a:solidFill>
              <a:srgbClr val="CC00CC"/>
            </a:solidFill>
          </a:ln>
        </p:spPr>
        <p:txBody>
          <a:bodyPr lIns="45719" rIns="45719" anchor="ctr"/>
          <a:lstStyle/>
          <a:p>
            <a:pPr>
              <a:defRPr>
                <a:solidFill>
                  <a:srgbClr val="FFFFFF"/>
                </a:solidFill>
                <a:latin typeface="Arial"/>
                <a:ea typeface="Arial"/>
                <a:cs typeface="Arial"/>
                <a:sym typeface="Arial"/>
              </a:defRPr>
            </a:pPr>
          </a:p>
        </p:txBody>
      </p:sp>
      <p:sp>
        <p:nvSpPr>
          <p:cNvPr id="324" name="Shape 324"/>
          <p:cNvSpPr/>
          <p:nvPr/>
        </p:nvSpPr>
        <p:spPr>
          <a:xfrm>
            <a:off x="2038350" y="4403725"/>
            <a:ext cx="109538" cy="77788"/>
          </a:xfrm>
          <a:prstGeom prst="ellipse">
            <a:avLst/>
          </a:prstGeom>
          <a:solidFill>
            <a:srgbClr val="CC00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25" name="Shape 325"/>
          <p:cNvSpPr/>
          <p:nvPr/>
        </p:nvSpPr>
        <p:spPr>
          <a:xfrm>
            <a:off x="3130550" y="3673475"/>
            <a:ext cx="109538" cy="82550"/>
          </a:xfrm>
          <a:prstGeom prst="ellipse">
            <a:avLst/>
          </a:prstGeom>
          <a:solidFill>
            <a:srgbClr val="CC00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26" name="Shape 326"/>
          <p:cNvSpPr/>
          <p:nvPr/>
        </p:nvSpPr>
        <p:spPr>
          <a:xfrm>
            <a:off x="989012" y="2949575"/>
            <a:ext cx="3282951" cy="2279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195" y="17252"/>
                </a:lnTo>
                <a:lnTo>
                  <a:pt x="14405" y="12394"/>
                </a:lnTo>
                <a:lnTo>
                  <a:pt x="21600" y="0"/>
                </a:lnTo>
              </a:path>
            </a:pathLst>
          </a:custGeom>
          <a:ln w="10800">
            <a:solidFill>
              <a:srgbClr val="00CCCC"/>
            </a:solidFill>
          </a:ln>
        </p:spPr>
        <p:txBody>
          <a:bodyPr lIns="45719" rIns="45719" anchor="ctr"/>
          <a:lstStyle/>
          <a:p>
            <a:pPr>
              <a:defRPr>
                <a:solidFill>
                  <a:srgbClr val="FFFFFF"/>
                </a:solidFill>
                <a:latin typeface="Arial"/>
                <a:ea typeface="Arial"/>
                <a:cs typeface="Arial"/>
                <a:sym typeface="Arial"/>
              </a:defRPr>
            </a:pPr>
          </a:p>
        </p:txBody>
      </p:sp>
      <p:sp>
        <p:nvSpPr>
          <p:cNvPr id="327" name="Shape 327"/>
          <p:cNvSpPr/>
          <p:nvPr/>
        </p:nvSpPr>
        <p:spPr>
          <a:xfrm>
            <a:off x="2038350" y="4738687"/>
            <a:ext cx="109538" cy="79376"/>
          </a:xfrm>
          <a:prstGeom prst="ellipse">
            <a:avLst/>
          </a:prstGeom>
          <a:solidFill>
            <a:srgbClr val="00B3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28" name="Shape 328"/>
          <p:cNvSpPr/>
          <p:nvPr/>
        </p:nvSpPr>
        <p:spPr>
          <a:xfrm>
            <a:off x="3130550" y="4222750"/>
            <a:ext cx="109538" cy="80963"/>
          </a:xfrm>
          <a:prstGeom prst="ellipse">
            <a:avLst/>
          </a:prstGeom>
          <a:solidFill>
            <a:srgbClr val="00B3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29" name="Shape 329"/>
          <p:cNvSpPr/>
          <p:nvPr/>
        </p:nvSpPr>
        <p:spPr>
          <a:xfrm>
            <a:off x="4244975" y="2881312"/>
            <a:ext cx="106363" cy="80963"/>
          </a:xfrm>
          <a:prstGeom prst="ellipse">
            <a:avLst/>
          </a:prstGeom>
          <a:solidFill>
            <a:srgbClr val="000000"/>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30" name="Shape 330"/>
          <p:cNvSpPr/>
          <p:nvPr/>
        </p:nvSpPr>
        <p:spPr>
          <a:xfrm>
            <a:off x="117475" y="1944687"/>
            <a:ext cx="1663700" cy="44920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a:solidFill>
                  <a:srgbClr val="FFFFFF"/>
                </a:solidFill>
              </a:defRPr>
            </a:pPr>
            <a:r>
              <a:t>Cumulative incidence</a:t>
            </a: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a:solidFill>
                  <a:srgbClr val="FFFFFF"/>
                </a:solidFill>
              </a:defRPr>
            </a:pPr>
            <a:r>
              <a:t> per 100’000</a:t>
            </a:r>
          </a:p>
        </p:txBody>
      </p:sp>
      <p:grpSp>
        <p:nvGrpSpPr>
          <p:cNvPr id="333" name="Group 333"/>
          <p:cNvGrpSpPr/>
          <p:nvPr/>
        </p:nvGrpSpPr>
        <p:grpSpPr>
          <a:xfrm>
            <a:off x="7589837" y="2200275"/>
            <a:ext cx="1556994" cy="657914"/>
            <a:chOff x="0" y="0"/>
            <a:chExt cx="1556993" cy="657913"/>
          </a:xfrm>
        </p:grpSpPr>
        <p:sp>
          <p:nvSpPr>
            <p:cNvPr id="331" name="Shape 331"/>
            <p:cNvSpPr/>
            <p:nvPr/>
          </p:nvSpPr>
          <p:spPr>
            <a:xfrm>
              <a:off x="223640" y="0"/>
              <a:ext cx="1333354"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solidFill>
                    <a:srgbClr val="FFFFFF"/>
                  </a:solidFill>
                  <a:latin typeface="Calibri"/>
                  <a:ea typeface="Calibri"/>
                  <a:cs typeface="Calibri"/>
                  <a:sym typeface="Calibri"/>
                </a:defRPr>
              </a:pPr>
              <a:r>
                <a:t>RR = 1.22</a:t>
              </a:r>
              <a:r>
                <a:rPr sz="1200">
                  <a:solidFill>
                    <a:srgbClr val="000000"/>
                  </a:solidFill>
                </a:rPr>
                <a:t> </a:t>
              </a:r>
            </a:p>
          </p:txBody>
        </p:sp>
        <p:sp>
          <p:nvSpPr>
            <p:cNvPr id="332" name="Shape 332"/>
            <p:cNvSpPr/>
            <p:nvPr/>
          </p:nvSpPr>
          <p:spPr>
            <a:xfrm>
              <a:off x="0" y="251513"/>
              <a:ext cx="15485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400">
                  <a:solidFill>
                    <a:srgbClr val="FFFFFF"/>
                  </a:solidFill>
                  <a:latin typeface="Calibri"/>
                  <a:ea typeface="Calibri"/>
                  <a:cs typeface="Calibri"/>
                  <a:sym typeface="Calibri"/>
                </a:defRPr>
              </a:lvl1pPr>
            </a:lstStyle>
            <a:p>
              <a:pPr/>
              <a:r>
                <a:t>(95% CI 1.16 - 1.30)</a:t>
              </a:r>
            </a:p>
          </p:txBody>
        </p:sp>
      </p:grpSp>
      <p:sp>
        <p:nvSpPr>
          <p:cNvPr id="334" name="Shape 334"/>
          <p:cNvSpPr/>
          <p:nvPr/>
        </p:nvSpPr>
        <p:spPr>
          <a:xfrm>
            <a:off x="5183187" y="5238750"/>
            <a:ext cx="65088" cy="1588"/>
          </a:xfrm>
          <a:prstGeom prst="line">
            <a:avLst/>
          </a:prstGeom>
          <a:ln w="10800">
            <a:solidFill>
              <a:srgbClr val="000000"/>
            </a:solidFill>
            <a:miter/>
          </a:ln>
        </p:spPr>
        <p:txBody>
          <a:bodyPr lIns="45719" rIns="45719"/>
          <a:lstStyle/>
          <a:p>
            <a:pPr>
              <a:defRPr>
                <a:solidFill>
                  <a:srgbClr val="FFFFFF"/>
                </a:solidFill>
              </a:defRPr>
            </a:pPr>
          </a:p>
        </p:txBody>
      </p:sp>
      <p:sp>
        <p:nvSpPr>
          <p:cNvPr id="335" name="Shape 335"/>
          <p:cNvSpPr/>
          <p:nvPr/>
        </p:nvSpPr>
        <p:spPr>
          <a:xfrm>
            <a:off x="5183187" y="4640262"/>
            <a:ext cx="65088" cy="1588"/>
          </a:xfrm>
          <a:prstGeom prst="line">
            <a:avLst/>
          </a:prstGeom>
          <a:ln w="10800">
            <a:solidFill>
              <a:srgbClr val="000000"/>
            </a:solidFill>
            <a:miter/>
          </a:ln>
        </p:spPr>
        <p:txBody>
          <a:bodyPr lIns="45719" rIns="45719"/>
          <a:lstStyle/>
          <a:p>
            <a:pPr>
              <a:defRPr>
                <a:solidFill>
                  <a:srgbClr val="FFFFFF"/>
                </a:solidFill>
              </a:defRPr>
            </a:pPr>
          </a:p>
        </p:txBody>
      </p:sp>
      <p:sp>
        <p:nvSpPr>
          <p:cNvPr id="336" name="Shape 336"/>
          <p:cNvSpPr/>
          <p:nvPr/>
        </p:nvSpPr>
        <p:spPr>
          <a:xfrm>
            <a:off x="5183187" y="4037012"/>
            <a:ext cx="65088" cy="1588"/>
          </a:xfrm>
          <a:prstGeom prst="line">
            <a:avLst/>
          </a:prstGeom>
          <a:ln w="10800">
            <a:solidFill>
              <a:srgbClr val="000000"/>
            </a:solidFill>
            <a:miter/>
          </a:ln>
        </p:spPr>
        <p:txBody>
          <a:bodyPr lIns="45719" rIns="45719"/>
          <a:lstStyle/>
          <a:p>
            <a:pPr>
              <a:defRPr>
                <a:solidFill>
                  <a:srgbClr val="FFFFFF"/>
                </a:solidFill>
              </a:defRPr>
            </a:pPr>
          </a:p>
        </p:txBody>
      </p:sp>
      <p:sp>
        <p:nvSpPr>
          <p:cNvPr id="337" name="Shape 337"/>
          <p:cNvSpPr/>
          <p:nvPr/>
        </p:nvSpPr>
        <p:spPr>
          <a:xfrm>
            <a:off x="5183187" y="3440112"/>
            <a:ext cx="65088" cy="1588"/>
          </a:xfrm>
          <a:prstGeom prst="line">
            <a:avLst/>
          </a:prstGeom>
          <a:ln w="10800">
            <a:solidFill>
              <a:srgbClr val="000000"/>
            </a:solidFill>
            <a:miter/>
          </a:ln>
        </p:spPr>
        <p:txBody>
          <a:bodyPr lIns="45719" rIns="45719"/>
          <a:lstStyle/>
          <a:p>
            <a:pPr>
              <a:defRPr>
                <a:solidFill>
                  <a:srgbClr val="FFFFFF"/>
                </a:solidFill>
              </a:defRPr>
            </a:pPr>
          </a:p>
        </p:txBody>
      </p:sp>
      <p:sp>
        <p:nvSpPr>
          <p:cNvPr id="338" name="Shape 338"/>
          <p:cNvSpPr/>
          <p:nvPr/>
        </p:nvSpPr>
        <p:spPr>
          <a:xfrm>
            <a:off x="5183187" y="2851150"/>
            <a:ext cx="65088" cy="1588"/>
          </a:xfrm>
          <a:prstGeom prst="line">
            <a:avLst/>
          </a:prstGeom>
          <a:ln w="10800">
            <a:solidFill>
              <a:srgbClr val="000000"/>
            </a:solidFill>
            <a:miter/>
          </a:ln>
        </p:spPr>
        <p:txBody>
          <a:bodyPr lIns="45719" rIns="45719"/>
          <a:lstStyle/>
          <a:p>
            <a:pPr>
              <a:defRPr>
                <a:solidFill>
                  <a:srgbClr val="FFFFFF"/>
                </a:solidFill>
              </a:defRPr>
            </a:pPr>
          </a:p>
        </p:txBody>
      </p:sp>
      <p:sp>
        <p:nvSpPr>
          <p:cNvPr id="339" name="Shape 339"/>
          <p:cNvSpPr/>
          <p:nvPr/>
        </p:nvSpPr>
        <p:spPr>
          <a:xfrm flipV="1">
            <a:off x="5260975" y="2819400"/>
            <a:ext cx="1588" cy="2451100"/>
          </a:xfrm>
          <a:prstGeom prst="line">
            <a:avLst/>
          </a:prstGeom>
          <a:ln w="10800">
            <a:solidFill>
              <a:srgbClr val="000000"/>
            </a:solidFill>
            <a:miter/>
          </a:ln>
        </p:spPr>
        <p:txBody>
          <a:bodyPr lIns="45719" rIns="45719"/>
          <a:lstStyle/>
          <a:p>
            <a:pPr>
              <a:defRPr>
                <a:solidFill>
                  <a:srgbClr val="FFFFFF"/>
                </a:solidFill>
              </a:defRPr>
            </a:pPr>
          </a:p>
        </p:txBody>
      </p:sp>
      <p:sp>
        <p:nvSpPr>
          <p:cNvPr id="340" name="Shape 340"/>
          <p:cNvSpPr/>
          <p:nvPr/>
        </p:nvSpPr>
        <p:spPr>
          <a:xfrm>
            <a:off x="5260975" y="5249862"/>
            <a:ext cx="1588" cy="44451"/>
          </a:xfrm>
          <a:prstGeom prst="line">
            <a:avLst/>
          </a:prstGeom>
          <a:ln w="10800">
            <a:solidFill>
              <a:srgbClr val="000000"/>
            </a:solidFill>
            <a:miter/>
          </a:ln>
        </p:spPr>
        <p:txBody>
          <a:bodyPr lIns="45719" rIns="45719"/>
          <a:lstStyle/>
          <a:p>
            <a:pPr>
              <a:defRPr>
                <a:solidFill>
                  <a:srgbClr val="FFFFFF"/>
                </a:solidFill>
              </a:defRPr>
            </a:pPr>
          </a:p>
        </p:txBody>
      </p:sp>
      <p:sp>
        <p:nvSpPr>
          <p:cNvPr id="341" name="Shape 341"/>
          <p:cNvSpPr/>
          <p:nvPr/>
        </p:nvSpPr>
        <p:spPr>
          <a:xfrm>
            <a:off x="6372225" y="5249862"/>
            <a:ext cx="3175" cy="44451"/>
          </a:xfrm>
          <a:prstGeom prst="line">
            <a:avLst/>
          </a:prstGeom>
          <a:ln w="10800">
            <a:solidFill>
              <a:srgbClr val="000000"/>
            </a:solidFill>
            <a:miter/>
          </a:ln>
        </p:spPr>
        <p:txBody>
          <a:bodyPr lIns="45719" rIns="45719"/>
          <a:lstStyle/>
          <a:p>
            <a:pPr>
              <a:defRPr>
                <a:solidFill>
                  <a:srgbClr val="FFFFFF"/>
                </a:solidFill>
              </a:defRPr>
            </a:pPr>
          </a:p>
        </p:txBody>
      </p:sp>
      <p:sp>
        <p:nvSpPr>
          <p:cNvPr id="342" name="Shape 342"/>
          <p:cNvSpPr/>
          <p:nvPr/>
        </p:nvSpPr>
        <p:spPr>
          <a:xfrm>
            <a:off x="7486650" y="5249862"/>
            <a:ext cx="1588" cy="44451"/>
          </a:xfrm>
          <a:prstGeom prst="line">
            <a:avLst/>
          </a:prstGeom>
          <a:ln w="10800">
            <a:solidFill>
              <a:srgbClr val="000000"/>
            </a:solidFill>
            <a:miter/>
          </a:ln>
        </p:spPr>
        <p:txBody>
          <a:bodyPr lIns="45719" rIns="45719"/>
          <a:lstStyle/>
          <a:p>
            <a:pPr>
              <a:defRPr>
                <a:solidFill>
                  <a:srgbClr val="FFFFFF"/>
                </a:solidFill>
              </a:defRPr>
            </a:pPr>
          </a:p>
        </p:txBody>
      </p:sp>
      <p:sp>
        <p:nvSpPr>
          <p:cNvPr id="343" name="Shape 343"/>
          <p:cNvSpPr/>
          <p:nvPr/>
        </p:nvSpPr>
        <p:spPr>
          <a:xfrm>
            <a:off x="8596312" y="5249862"/>
            <a:ext cx="1588" cy="44451"/>
          </a:xfrm>
          <a:prstGeom prst="line">
            <a:avLst/>
          </a:prstGeom>
          <a:ln w="10800">
            <a:solidFill>
              <a:srgbClr val="000000"/>
            </a:solidFill>
            <a:miter/>
          </a:ln>
        </p:spPr>
        <p:txBody>
          <a:bodyPr lIns="45719" rIns="45719"/>
          <a:lstStyle/>
          <a:p>
            <a:pPr>
              <a:defRPr>
                <a:solidFill>
                  <a:srgbClr val="FFFFFF"/>
                </a:solidFill>
              </a:defRPr>
            </a:pPr>
          </a:p>
        </p:txBody>
      </p:sp>
      <p:sp>
        <p:nvSpPr>
          <p:cNvPr id="344" name="Shape 344"/>
          <p:cNvSpPr/>
          <p:nvPr/>
        </p:nvSpPr>
        <p:spPr>
          <a:xfrm>
            <a:off x="5260975" y="5238750"/>
            <a:ext cx="3335338" cy="1588"/>
          </a:xfrm>
          <a:prstGeom prst="line">
            <a:avLst/>
          </a:prstGeom>
          <a:ln w="10800">
            <a:solidFill>
              <a:srgbClr val="000000"/>
            </a:solidFill>
            <a:miter/>
          </a:ln>
        </p:spPr>
        <p:txBody>
          <a:bodyPr lIns="45719" rIns="45719"/>
          <a:lstStyle/>
          <a:p>
            <a:pPr>
              <a:defRPr>
                <a:solidFill>
                  <a:srgbClr val="FFFFFF"/>
                </a:solidFill>
              </a:defRPr>
            </a:pPr>
          </a:p>
        </p:txBody>
      </p:sp>
      <p:sp>
        <p:nvSpPr>
          <p:cNvPr id="345" name="Shape 345"/>
          <p:cNvSpPr/>
          <p:nvPr/>
        </p:nvSpPr>
        <p:spPr>
          <a:xfrm>
            <a:off x="5076824" y="5181600"/>
            <a:ext cx="73027"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0</a:t>
            </a:r>
          </a:p>
        </p:txBody>
      </p:sp>
      <p:sp>
        <p:nvSpPr>
          <p:cNvPr id="346" name="Shape 346"/>
          <p:cNvSpPr/>
          <p:nvPr/>
        </p:nvSpPr>
        <p:spPr>
          <a:xfrm>
            <a:off x="4921250" y="4579937"/>
            <a:ext cx="2174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500</a:t>
            </a:r>
          </a:p>
        </p:txBody>
      </p:sp>
      <p:sp>
        <p:nvSpPr>
          <p:cNvPr id="347" name="Shape 347"/>
          <p:cNvSpPr/>
          <p:nvPr/>
        </p:nvSpPr>
        <p:spPr>
          <a:xfrm>
            <a:off x="4845050" y="3981450"/>
            <a:ext cx="293688"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1000</a:t>
            </a:r>
          </a:p>
        </p:txBody>
      </p:sp>
      <p:sp>
        <p:nvSpPr>
          <p:cNvPr id="348" name="Shape 348"/>
          <p:cNvSpPr/>
          <p:nvPr/>
        </p:nvSpPr>
        <p:spPr>
          <a:xfrm>
            <a:off x="4845050" y="3379787"/>
            <a:ext cx="293688"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1500</a:t>
            </a:r>
          </a:p>
        </p:txBody>
      </p:sp>
      <p:sp>
        <p:nvSpPr>
          <p:cNvPr id="349" name="Shape 349"/>
          <p:cNvSpPr/>
          <p:nvPr/>
        </p:nvSpPr>
        <p:spPr>
          <a:xfrm>
            <a:off x="4845050" y="2794000"/>
            <a:ext cx="293688"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2000</a:t>
            </a:r>
          </a:p>
        </p:txBody>
      </p:sp>
      <p:sp>
        <p:nvSpPr>
          <p:cNvPr id="350" name="Shape 350"/>
          <p:cNvSpPr/>
          <p:nvPr/>
        </p:nvSpPr>
        <p:spPr>
          <a:xfrm>
            <a:off x="6464300" y="1362075"/>
            <a:ext cx="1317625" cy="749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457200">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i="1" sz="1200">
                <a:solidFill>
                  <a:srgbClr val="FFFFFF"/>
                </a:solidFill>
                <a:latin typeface="Calibri"/>
                <a:ea typeface="Calibri"/>
                <a:cs typeface="Calibri"/>
                <a:sym typeface="Calibri"/>
              </a:defRPr>
            </a:pPr>
            <a:r>
              <a:t>Panel B</a:t>
            </a:r>
          </a:p>
          <a:p>
            <a:pPr algn="ctr" defTabSz="457200">
              <a:spcBef>
                <a:spcPts val="6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600" u="sng">
                <a:solidFill>
                  <a:srgbClr val="FFFFFF"/>
                </a:solidFill>
                <a:latin typeface="Calibri"/>
                <a:ea typeface="Calibri"/>
                <a:cs typeface="Calibri"/>
                <a:sym typeface="Calibri"/>
              </a:defRPr>
            </a:pPr>
            <a:r>
              <a:t>Observed</a:t>
            </a: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i="1" sz="1200">
                <a:solidFill>
                  <a:srgbClr val="FFFFFF"/>
                </a:solidFill>
                <a:latin typeface="Calibri"/>
                <a:ea typeface="Calibri"/>
                <a:cs typeface="Calibri"/>
                <a:sym typeface="Calibri"/>
              </a:defRPr>
            </a:pPr>
            <a:r>
              <a:t>(n=229’256)</a:t>
            </a:r>
          </a:p>
        </p:txBody>
      </p:sp>
      <p:sp>
        <p:nvSpPr>
          <p:cNvPr id="351" name="Shape 351"/>
          <p:cNvSpPr/>
          <p:nvPr/>
        </p:nvSpPr>
        <p:spPr>
          <a:xfrm>
            <a:off x="4271962" y="2940050"/>
            <a:ext cx="63501" cy="177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i="1" sz="1200">
                <a:solidFill>
                  <a:srgbClr val="000000"/>
                </a:solidFill>
                <a:latin typeface="Calibri"/>
                <a:ea typeface="Calibri"/>
                <a:cs typeface="Calibri"/>
                <a:sym typeface="Calibri"/>
              </a:defRPr>
            </a:lvl1pPr>
          </a:lstStyle>
          <a:p>
            <a:pPr/>
            <a:r>
              <a:t> </a:t>
            </a:r>
          </a:p>
        </p:txBody>
      </p:sp>
      <p:sp>
        <p:nvSpPr>
          <p:cNvPr id="352" name="Shape 352"/>
          <p:cNvSpPr/>
          <p:nvPr/>
        </p:nvSpPr>
        <p:spPr>
          <a:xfrm rot="16200000">
            <a:off x="4521993" y="3671093"/>
            <a:ext cx="106364"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a:t>
            </a:r>
          </a:p>
        </p:txBody>
      </p:sp>
      <p:sp>
        <p:nvSpPr>
          <p:cNvPr id="353" name="Shape 353"/>
          <p:cNvSpPr/>
          <p:nvPr/>
        </p:nvSpPr>
        <p:spPr>
          <a:xfrm>
            <a:off x="8721725" y="2892425"/>
            <a:ext cx="179388" cy="482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900">
                <a:solidFill>
                  <a:srgbClr val="FFFFFF"/>
                </a:solidFill>
                <a:latin typeface="Palatino"/>
                <a:ea typeface="Palatino"/>
                <a:cs typeface="Palatino"/>
                <a:sym typeface="Palatino"/>
              </a:defRPr>
            </a:lvl1pPr>
          </a:lstStyle>
          <a:p>
            <a:pPr/>
            <a:r>
              <a:t>}</a:t>
            </a:r>
          </a:p>
        </p:txBody>
      </p:sp>
      <p:sp>
        <p:nvSpPr>
          <p:cNvPr id="354" name="Shape 354"/>
          <p:cNvSpPr/>
          <p:nvPr/>
        </p:nvSpPr>
        <p:spPr>
          <a:xfrm>
            <a:off x="6310312" y="5441950"/>
            <a:ext cx="1201739" cy="355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a:solidFill>
                  <a:srgbClr val="FFFFFF"/>
                </a:solidFill>
                <a:latin typeface="Calibri"/>
                <a:ea typeface="Calibri"/>
                <a:cs typeface="Calibri"/>
                <a:sym typeface="Calibri"/>
              </a:defRPr>
            </a:lvl1pPr>
          </a:lstStyle>
          <a:p>
            <a:pPr/>
            <a:r>
              <a:t>Years of follow-up</a:t>
            </a:r>
          </a:p>
        </p:txBody>
      </p:sp>
      <p:sp>
        <p:nvSpPr>
          <p:cNvPr id="355" name="Shape 355"/>
          <p:cNvSpPr/>
          <p:nvPr/>
        </p:nvSpPr>
        <p:spPr>
          <a:xfrm>
            <a:off x="5248275" y="5327650"/>
            <a:ext cx="698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0</a:t>
            </a:r>
          </a:p>
        </p:txBody>
      </p:sp>
      <p:sp>
        <p:nvSpPr>
          <p:cNvPr id="356" name="Shape 356"/>
          <p:cNvSpPr/>
          <p:nvPr/>
        </p:nvSpPr>
        <p:spPr>
          <a:xfrm>
            <a:off x="6356349" y="5327650"/>
            <a:ext cx="73027"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2</a:t>
            </a:r>
          </a:p>
        </p:txBody>
      </p:sp>
      <p:sp>
        <p:nvSpPr>
          <p:cNvPr id="357" name="Shape 357"/>
          <p:cNvSpPr/>
          <p:nvPr/>
        </p:nvSpPr>
        <p:spPr>
          <a:xfrm>
            <a:off x="7467599" y="5327650"/>
            <a:ext cx="73027"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4</a:t>
            </a:r>
          </a:p>
        </p:txBody>
      </p:sp>
      <p:sp>
        <p:nvSpPr>
          <p:cNvPr id="358" name="Shape 358"/>
          <p:cNvSpPr/>
          <p:nvPr/>
        </p:nvSpPr>
        <p:spPr>
          <a:xfrm>
            <a:off x="8582024" y="5327650"/>
            <a:ext cx="71439"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700">
                <a:solidFill>
                  <a:srgbClr val="000000"/>
                </a:solidFill>
                <a:latin typeface="Calibri"/>
                <a:ea typeface="Calibri"/>
                <a:cs typeface="Calibri"/>
                <a:sym typeface="Calibri"/>
              </a:defRPr>
            </a:lvl1pPr>
          </a:lstStyle>
          <a:p>
            <a:pPr/>
            <a:r>
              <a:t>6</a:t>
            </a:r>
          </a:p>
        </p:txBody>
      </p:sp>
      <p:sp>
        <p:nvSpPr>
          <p:cNvPr id="359" name="Shape 359"/>
          <p:cNvSpPr/>
          <p:nvPr/>
        </p:nvSpPr>
        <p:spPr>
          <a:xfrm>
            <a:off x="6372225" y="2840037"/>
            <a:ext cx="3175" cy="44451"/>
          </a:xfrm>
          <a:prstGeom prst="line">
            <a:avLst/>
          </a:prstGeom>
          <a:ln w="10800">
            <a:solidFill>
              <a:srgbClr val="737373"/>
            </a:solidFill>
            <a:miter/>
          </a:ln>
        </p:spPr>
        <p:txBody>
          <a:bodyPr lIns="45719" rIns="45719"/>
          <a:lstStyle/>
          <a:p>
            <a:pPr>
              <a:defRPr>
                <a:solidFill>
                  <a:srgbClr val="FFFFFF"/>
                </a:solidFill>
              </a:defRPr>
            </a:pPr>
          </a:p>
        </p:txBody>
      </p:sp>
      <p:sp>
        <p:nvSpPr>
          <p:cNvPr id="360" name="Shape 360"/>
          <p:cNvSpPr/>
          <p:nvPr/>
        </p:nvSpPr>
        <p:spPr>
          <a:xfrm>
            <a:off x="6372225" y="2995612"/>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61" name="Shape 361"/>
          <p:cNvSpPr/>
          <p:nvPr/>
        </p:nvSpPr>
        <p:spPr>
          <a:xfrm>
            <a:off x="6372225" y="3151187"/>
            <a:ext cx="3175" cy="44451"/>
          </a:xfrm>
          <a:prstGeom prst="line">
            <a:avLst/>
          </a:prstGeom>
          <a:ln w="10800">
            <a:solidFill>
              <a:srgbClr val="737373"/>
            </a:solidFill>
            <a:miter/>
          </a:ln>
        </p:spPr>
        <p:txBody>
          <a:bodyPr lIns="45719" rIns="45719"/>
          <a:lstStyle/>
          <a:p>
            <a:pPr>
              <a:defRPr>
                <a:solidFill>
                  <a:srgbClr val="FFFFFF"/>
                </a:solidFill>
              </a:defRPr>
            </a:pPr>
          </a:p>
        </p:txBody>
      </p:sp>
      <p:sp>
        <p:nvSpPr>
          <p:cNvPr id="362" name="Shape 362"/>
          <p:cNvSpPr/>
          <p:nvPr/>
        </p:nvSpPr>
        <p:spPr>
          <a:xfrm>
            <a:off x="6372225" y="3305175"/>
            <a:ext cx="3175" cy="44450"/>
          </a:xfrm>
          <a:prstGeom prst="line">
            <a:avLst/>
          </a:prstGeom>
          <a:ln w="10800">
            <a:solidFill>
              <a:srgbClr val="737373"/>
            </a:solidFill>
            <a:miter/>
          </a:ln>
        </p:spPr>
        <p:txBody>
          <a:bodyPr lIns="45719" rIns="45719"/>
          <a:lstStyle/>
          <a:p>
            <a:pPr>
              <a:defRPr>
                <a:solidFill>
                  <a:srgbClr val="FFFFFF"/>
                </a:solidFill>
              </a:defRPr>
            </a:pPr>
          </a:p>
        </p:txBody>
      </p:sp>
      <p:sp>
        <p:nvSpPr>
          <p:cNvPr id="363" name="Shape 363"/>
          <p:cNvSpPr/>
          <p:nvPr/>
        </p:nvSpPr>
        <p:spPr>
          <a:xfrm>
            <a:off x="6372225" y="3463925"/>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64" name="Shape 364"/>
          <p:cNvSpPr/>
          <p:nvPr/>
        </p:nvSpPr>
        <p:spPr>
          <a:xfrm>
            <a:off x="6372225" y="3616325"/>
            <a:ext cx="3175" cy="44450"/>
          </a:xfrm>
          <a:prstGeom prst="line">
            <a:avLst/>
          </a:prstGeom>
          <a:ln w="10800">
            <a:solidFill>
              <a:srgbClr val="737373"/>
            </a:solidFill>
            <a:miter/>
          </a:ln>
        </p:spPr>
        <p:txBody>
          <a:bodyPr lIns="45719" rIns="45719"/>
          <a:lstStyle/>
          <a:p>
            <a:pPr>
              <a:defRPr>
                <a:solidFill>
                  <a:srgbClr val="FFFFFF"/>
                </a:solidFill>
              </a:defRPr>
            </a:pPr>
          </a:p>
        </p:txBody>
      </p:sp>
      <p:sp>
        <p:nvSpPr>
          <p:cNvPr id="365" name="Shape 365"/>
          <p:cNvSpPr/>
          <p:nvPr/>
        </p:nvSpPr>
        <p:spPr>
          <a:xfrm>
            <a:off x="6372225" y="3770312"/>
            <a:ext cx="3175" cy="44451"/>
          </a:xfrm>
          <a:prstGeom prst="line">
            <a:avLst/>
          </a:prstGeom>
          <a:ln w="10800">
            <a:solidFill>
              <a:srgbClr val="737373"/>
            </a:solidFill>
            <a:miter/>
          </a:ln>
        </p:spPr>
        <p:txBody>
          <a:bodyPr lIns="45719" rIns="45719"/>
          <a:lstStyle/>
          <a:p>
            <a:pPr>
              <a:defRPr>
                <a:solidFill>
                  <a:srgbClr val="FFFFFF"/>
                </a:solidFill>
              </a:defRPr>
            </a:pPr>
          </a:p>
        </p:txBody>
      </p:sp>
      <p:sp>
        <p:nvSpPr>
          <p:cNvPr id="366" name="Shape 366"/>
          <p:cNvSpPr/>
          <p:nvPr/>
        </p:nvSpPr>
        <p:spPr>
          <a:xfrm>
            <a:off x="6372225" y="3927475"/>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67" name="Shape 367"/>
          <p:cNvSpPr/>
          <p:nvPr/>
        </p:nvSpPr>
        <p:spPr>
          <a:xfrm>
            <a:off x="6372225" y="4083050"/>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68" name="Shape 368"/>
          <p:cNvSpPr/>
          <p:nvPr/>
        </p:nvSpPr>
        <p:spPr>
          <a:xfrm>
            <a:off x="6372225" y="4237037"/>
            <a:ext cx="3175" cy="44451"/>
          </a:xfrm>
          <a:prstGeom prst="line">
            <a:avLst/>
          </a:prstGeom>
          <a:ln w="10800">
            <a:solidFill>
              <a:srgbClr val="737373"/>
            </a:solidFill>
            <a:miter/>
          </a:ln>
        </p:spPr>
        <p:txBody>
          <a:bodyPr lIns="45719" rIns="45719"/>
          <a:lstStyle/>
          <a:p>
            <a:pPr>
              <a:defRPr>
                <a:solidFill>
                  <a:srgbClr val="FFFFFF"/>
                </a:solidFill>
              </a:defRPr>
            </a:pPr>
          </a:p>
        </p:txBody>
      </p:sp>
      <p:sp>
        <p:nvSpPr>
          <p:cNvPr id="369" name="Shape 369"/>
          <p:cNvSpPr/>
          <p:nvPr/>
        </p:nvSpPr>
        <p:spPr>
          <a:xfrm>
            <a:off x="6372225" y="4392612"/>
            <a:ext cx="3175" cy="44451"/>
          </a:xfrm>
          <a:prstGeom prst="line">
            <a:avLst/>
          </a:prstGeom>
          <a:ln w="10800">
            <a:solidFill>
              <a:srgbClr val="737373"/>
            </a:solidFill>
            <a:miter/>
          </a:ln>
        </p:spPr>
        <p:txBody>
          <a:bodyPr lIns="45719" rIns="45719"/>
          <a:lstStyle/>
          <a:p>
            <a:pPr>
              <a:defRPr>
                <a:solidFill>
                  <a:srgbClr val="FFFFFF"/>
                </a:solidFill>
              </a:defRPr>
            </a:pPr>
          </a:p>
        </p:txBody>
      </p:sp>
      <p:sp>
        <p:nvSpPr>
          <p:cNvPr id="370" name="Shape 370"/>
          <p:cNvSpPr/>
          <p:nvPr/>
        </p:nvSpPr>
        <p:spPr>
          <a:xfrm>
            <a:off x="6372225" y="4551362"/>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71" name="Shape 371"/>
          <p:cNvSpPr/>
          <p:nvPr/>
        </p:nvSpPr>
        <p:spPr>
          <a:xfrm>
            <a:off x="6372225" y="4706937"/>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72" name="Shape 372"/>
          <p:cNvSpPr/>
          <p:nvPr/>
        </p:nvSpPr>
        <p:spPr>
          <a:xfrm>
            <a:off x="6372225" y="4860924"/>
            <a:ext cx="3175" cy="46039"/>
          </a:xfrm>
          <a:prstGeom prst="line">
            <a:avLst/>
          </a:prstGeom>
          <a:ln w="10800">
            <a:solidFill>
              <a:srgbClr val="737373"/>
            </a:solidFill>
            <a:miter/>
          </a:ln>
        </p:spPr>
        <p:txBody>
          <a:bodyPr lIns="45719" rIns="45719"/>
          <a:lstStyle/>
          <a:p>
            <a:pPr>
              <a:defRPr>
                <a:solidFill>
                  <a:srgbClr val="FFFFFF"/>
                </a:solidFill>
              </a:defRPr>
            </a:pPr>
          </a:p>
        </p:txBody>
      </p:sp>
      <p:sp>
        <p:nvSpPr>
          <p:cNvPr id="373" name="Shape 373"/>
          <p:cNvSpPr/>
          <p:nvPr/>
        </p:nvSpPr>
        <p:spPr>
          <a:xfrm>
            <a:off x="6372225" y="5016499"/>
            <a:ext cx="3175" cy="46039"/>
          </a:xfrm>
          <a:prstGeom prst="line">
            <a:avLst/>
          </a:prstGeom>
          <a:ln w="10800">
            <a:solidFill>
              <a:srgbClr val="737373"/>
            </a:solidFill>
            <a:miter/>
          </a:ln>
        </p:spPr>
        <p:txBody>
          <a:bodyPr lIns="45719" rIns="45719"/>
          <a:lstStyle/>
          <a:p>
            <a:pPr>
              <a:defRPr>
                <a:solidFill>
                  <a:srgbClr val="FFFFFF"/>
                </a:solidFill>
              </a:defRPr>
            </a:pPr>
          </a:p>
        </p:txBody>
      </p:sp>
      <p:sp>
        <p:nvSpPr>
          <p:cNvPr id="374" name="Shape 374"/>
          <p:cNvSpPr/>
          <p:nvPr/>
        </p:nvSpPr>
        <p:spPr>
          <a:xfrm>
            <a:off x="6372225" y="5173662"/>
            <a:ext cx="3175" cy="42863"/>
          </a:xfrm>
          <a:prstGeom prst="line">
            <a:avLst/>
          </a:prstGeom>
          <a:ln w="10800">
            <a:solidFill>
              <a:srgbClr val="737373"/>
            </a:solidFill>
            <a:miter/>
          </a:ln>
        </p:spPr>
        <p:txBody>
          <a:bodyPr lIns="45719" rIns="45719"/>
          <a:lstStyle/>
          <a:p>
            <a:pPr>
              <a:defRPr>
                <a:solidFill>
                  <a:srgbClr val="FFFFFF"/>
                </a:solidFill>
              </a:defRPr>
            </a:pPr>
          </a:p>
        </p:txBody>
      </p:sp>
      <p:sp>
        <p:nvSpPr>
          <p:cNvPr id="375" name="Shape 375"/>
          <p:cNvSpPr/>
          <p:nvPr/>
        </p:nvSpPr>
        <p:spPr>
          <a:xfrm>
            <a:off x="7486650" y="2840037"/>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376" name="Shape 376"/>
          <p:cNvSpPr/>
          <p:nvPr/>
        </p:nvSpPr>
        <p:spPr>
          <a:xfrm>
            <a:off x="7486650" y="2995612"/>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377" name="Shape 377"/>
          <p:cNvSpPr/>
          <p:nvPr/>
        </p:nvSpPr>
        <p:spPr>
          <a:xfrm>
            <a:off x="7486650" y="3151187"/>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378" name="Shape 378"/>
          <p:cNvSpPr/>
          <p:nvPr/>
        </p:nvSpPr>
        <p:spPr>
          <a:xfrm>
            <a:off x="7486650" y="3305175"/>
            <a:ext cx="1588" cy="44450"/>
          </a:xfrm>
          <a:prstGeom prst="line">
            <a:avLst/>
          </a:prstGeom>
          <a:ln w="10800">
            <a:solidFill>
              <a:srgbClr val="737373"/>
            </a:solidFill>
            <a:miter/>
          </a:ln>
        </p:spPr>
        <p:txBody>
          <a:bodyPr lIns="45719" rIns="45719"/>
          <a:lstStyle/>
          <a:p>
            <a:pPr>
              <a:defRPr>
                <a:solidFill>
                  <a:srgbClr val="FFFFFF"/>
                </a:solidFill>
              </a:defRPr>
            </a:pPr>
          </a:p>
        </p:txBody>
      </p:sp>
      <p:sp>
        <p:nvSpPr>
          <p:cNvPr id="379" name="Shape 379"/>
          <p:cNvSpPr/>
          <p:nvPr/>
        </p:nvSpPr>
        <p:spPr>
          <a:xfrm>
            <a:off x="7486650" y="3463924"/>
            <a:ext cx="1588" cy="42864"/>
          </a:xfrm>
          <a:prstGeom prst="line">
            <a:avLst/>
          </a:prstGeom>
          <a:ln w="10800">
            <a:solidFill>
              <a:srgbClr val="737373"/>
            </a:solidFill>
            <a:miter/>
          </a:ln>
        </p:spPr>
        <p:txBody>
          <a:bodyPr lIns="45719" rIns="45719"/>
          <a:lstStyle/>
          <a:p>
            <a:pPr>
              <a:defRPr>
                <a:solidFill>
                  <a:srgbClr val="FFFFFF"/>
                </a:solidFill>
              </a:defRPr>
            </a:pPr>
          </a:p>
        </p:txBody>
      </p:sp>
      <p:sp>
        <p:nvSpPr>
          <p:cNvPr id="380" name="Shape 380"/>
          <p:cNvSpPr/>
          <p:nvPr/>
        </p:nvSpPr>
        <p:spPr>
          <a:xfrm>
            <a:off x="7486650" y="3616325"/>
            <a:ext cx="1588" cy="44450"/>
          </a:xfrm>
          <a:prstGeom prst="line">
            <a:avLst/>
          </a:prstGeom>
          <a:ln w="10800">
            <a:solidFill>
              <a:srgbClr val="737373"/>
            </a:solidFill>
            <a:miter/>
          </a:ln>
        </p:spPr>
        <p:txBody>
          <a:bodyPr lIns="45719" rIns="45719"/>
          <a:lstStyle/>
          <a:p>
            <a:pPr>
              <a:defRPr>
                <a:solidFill>
                  <a:srgbClr val="FFFFFF"/>
                </a:solidFill>
              </a:defRPr>
            </a:pPr>
          </a:p>
        </p:txBody>
      </p:sp>
      <p:sp>
        <p:nvSpPr>
          <p:cNvPr id="381" name="Shape 381"/>
          <p:cNvSpPr/>
          <p:nvPr/>
        </p:nvSpPr>
        <p:spPr>
          <a:xfrm>
            <a:off x="7486650" y="3770312"/>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382" name="Shape 382"/>
          <p:cNvSpPr/>
          <p:nvPr/>
        </p:nvSpPr>
        <p:spPr>
          <a:xfrm>
            <a:off x="7486650" y="3927474"/>
            <a:ext cx="1588" cy="42864"/>
          </a:xfrm>
          <a:prstGeom prst="line">
            <a:avLst/>
          </a:prstGeom>
          <a:ln w="10800">
            <a:solidFill>
              <a:srgbClr val="737373"/>
            </a:solidFill>
            <a:miter/>
          </a:ln>
        </p:spPr>
        <p:txBody>
          <a:bodyPr lIns="45719" rIns="45719"/>
          <a:lstStyle/>
          <a:p>
            <a:pPr>
              <a:defRPr>
                <a:solidFill>
                  <a:srgbClr val="FFFFFF"/>
                </a:solidFill>
              </a:defRPr>
            </a:pPr>
          </a:p>
        </p:txBody>
      </p:sp>
      <p:sp>
        <p:nvSpPr>
          <p:cNvPr id="383" name="Shape 383"/>
          <p:cNvSpPr/>
          <p:nvPr/>
        </p:nvSpPr>
        <p:spPr>
          <a:xfrm>
            <a:off x="7486650" y="4083049"/>
            <a:ext cx="1588" cy="42864"/>
          </a:xfrm>
          <a:prstGeom prst="line">
            <a:avLst/>
          </a:prstGeom>
          <a:ln w="10800">
            <a:solidFill>
              <a:srgbClr val="737373"/>
            </a:solidFill>
            <a:miter/>
          </a:ln>
        </p:spPr>
        <p:txBody>
          <a:bodyPr lIns="45719" rIns="45719"/>
          <a:lstStyle/>
          <a:p>
            <a:pPr>
              <a:defRPr>
                <a:solidFill>
                  <a:srgbClr val="FFFFFF"/>
                </a:solidFill>
              </a:defRPr>
            </a:pPr>
          </a:p>
        </p:txBody>
      </p:sp>
      <p:sp>
        <p:nvSpPr>
          <p:cNvPr id="384" name="Shape 384"/>
          <p:cNvSpPr/>
          <p:nvPr/>
        </p:nvSpPr>
        <p:spPr>
          <a:xfrm>
            <a:off x="7486650" y="4237037"/>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385" name="Shape 385"/>
          <p:cNvSpPr/>
          <p:nvPr/>
        </p:nvSpPr>
        <p:spPr>
          <a:xfrm>
            <a:off x="7486650" y="4392612"/>
            <a:ext cx="1588" cy="44451"/>
          </a:xfrm>
          <a:prstGeom prst="line">
            <a:avLst/>
          </a:prstGeom>
          <a:ln w="10800">
            <a:solidFill>
              <a:srgbClr val="737373"/>
            </a:solidFill>
            <a:miter/>
          </a:ln>
        </p:spPr>
        <p:txBody>
          <a:bodyPr lIns="45719" rIns="45719"/>
          <a:lstStyle/>
          <a:p>
            <a:pPr>
              <a:defRPr>
                <a:solidFill>
                  <a:srgbClr val="FFFFFF"/>
                </a:solidFill>
              </a:defRPr>
            </a:pPr>
          </a:p>
        </p:txBody>
      </p:sp>
      <p:sp>
        <p:nvSpPr>
          <p:cNvPr id="386" name="Shape 386"/>
          <p:cNvSpPr/>
          <p:nvPr/>
        </p:nvSpPr>
        <p:spPr>
          <a:xfrm>
            <a:off x="7486650" y="4551362"/>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387" name="Shape 387"/>
          <p:cNvSpPr/>
          <p:nvPr/>
        </p:nvSpPr>
        <p:spPr>
          <a:xfrm>
            <a:off x="7486650" y="4706937"/>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388" name="Shape 388"/>
          <p:cNvSpPr/>
          <p:nvPr/>
        </p:nvSpPr>
        <p:spPr>
          <a:xfrm>
            <a:off x="7486650" y="4860924"/>
            <a:ext cx="1588" cy="46039"/>
          </a:xfrm>
          <a:prstGeom prst="line">
            <a:avLst/>
          </a:prstGeom>
          <a:ln w="10800">
            <a:solidFill>
              <a:srgbClr val="737373"/>
            </a:solidFill>
            <a:miter/>
          </a:ln>
        </p:spPr>
        <p:txBody>
          <a:bodyPr lIns="45719" rIns="45719"/>
          <a:lstStyle/>
          <a:p>
            <a:pPr>
              <a:defRPr>
                <a:solidFill>
                  <a:srgbClr val="FFFFFF"/>
                </a:solidFill>
              </a:defRPr>
            </a:pPr>
          </a:p>
        </p:txBody>
      </p:sp>
      <p:sp>
        <p:nvSpPr>
          <p:cNvPr id="389" name="Shape 389"/>
          <p:cNvSpPr/>
          <p:nvPr/>
        </p:nvSpPr>
        <p:spPr>
          <a:xfrm>
            <a:off x="7486650" y="5016499"/>
            <a:ext cx="1588" cy="46039"/>
          </a:xfrm>
          <a:prstGeom prst="line">
            <a:avLst/>
          </a:prstGeom>
          <a:ln w="10800">
            <a:solidFill>
              <a:srgbClr val="737373"/>
            </a:solidFill>
            <a:miter/>
          </a:ln>
        </p:spPr>
        <p:txBody>
          <a:bodyPr lIns="45719" rIns="45719"/>
          <a:lstStyle/>
          <a:p>
            <a:pPr>
              <a:defRPr>
                <a:solidFill>
                  <a:srgbClr val="FFFFFF"/>
                </a:solidFill>
              </a:defRPr>
            </a:pPr>
          </a:p>
        </p:txBody>
      </p:sp>
      <p:sp>
        <p:nvSpPr>
          <p:cNvPr id="390" name="Shape 390"/>
          <p:cNvSpPr/>
          <p:nvPr/>
        </p:nvSpPr>
        <p:spPr>
          <a:xfrm>
            <a:off x="7486650" y="5173662"/>
            <a:ext cx="1588" cy="42863"/>
          </a:xfrm>
          <a:prstGeom prst="line">
            <a:avLst/>
          </a:prstGeom>
          <a:ln w="10800">
            <a:solidFill>
              <a:srgbClr val="737373"/>
            </a:solidFill>
            <a:miter/>
          </a:ln>
        </p:spPr>
        <p:txBody>
          <a:bodyPr lIns="45719" rIns="45719"/>
          <a:lstStyle/>
          <a:p>
            <a:pPr>
              <a:defRPr>
                <a:solidFill>
                  <a:srgbClr val="FFFFFF"/>
                </a:solidFill>
              </a:defRPr>
            </a:pPr>
          </a:p>
        </p:txBody>
      </p:sp>
      <p:sp>
        <p:nvSpPr>
          <p:cNvPr id="391" name="Shape 391"/>
          <p:cNvSpPr/>
          <p:nvPr/>
        </p:nvSpPr>
        <p:spPr>
          <a:xfrm>
            <a:off x="6573837" y="2874962"/>
            <a:ext cx="704851"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2nd round</a:t>
            </a:r>
          </a:p>
        </p:txBody>
      </p:sp>
      <p:sp>
        <p:nvSpPr>
          <p:cNvPr id="392" name="Shape 392"/>
          <p:cNvSpPr/>
          <p:nvPr/>
        </p:nvSpPr>
        <p:spPr>
          <a:xfrm>
            <a:off x="7702550" y="2874962"/>
            <a:ext cx="676275"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3rd round</a:t>
            </a:r>
          </a:p>
        </p:txBody>
      </p:sp>
      <p:sp>
        <p:nvSpPr>
          <p:cNvPr id="393" name="Shape 393"/>
          <p:cNvSpPr/>
          <p:nvPr/>
        </p:nvSpPr>
        <p:spPr>
          <a:xfrm>
            <a:off x="5462587" y="2874962"/>
            <a:ext cx="187326"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1st</a:t>
            </a:r>
          </a:p>
        </p:txBody>
      </p:sp>
      <p:sp>
        <p:nvSpPr>
          <p:cNvPr id="394" name="Shape 394"/>
          <p:cNvSpPr/>
          <p:nvPr/>
        </p:nvSpPr>
        <p:spPr>
          <a:xfrm>
            <a:off x="5648325" y="2874962"/>
            <a:ext cx="449263"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FF00FF"/>
                </a:solidFill>
                <a:latin typeface="Palatino"/>
                <a:ea typeface="Palatino"/>
                <a:cs typeface="Palatino"/>
                <a:sym typeface="Palatino"/>
              </a:defRPr>
            </a:lvl1pPr>
          </a:lstStyle>
          <a:p>
            <a:pPr/>
            <a:r>
              <a:t> round</a:t>
            </a:r>
          </a:p>
        </p:txBody>
      </p:sp>
      <p:sp>
        <p:nvSpPr>
          <p:cNvPr id="395" name="Shape 395"/>
          <p:cNvSpPr/>
          <p:nvPr/>
        </p:nvSpPr>
        <p:spPr>
          <a:xfrm>
            <a:off x="5927725" y="5062537"/>
            <a:ext cx="939800" cy="131763"/>
          </a:xfrm>
          <a:prstGeom prst="rect">
            <a:avLst/>
          </a:prstGeom>
          <a:solidFill>
            <a:srgbClr val="FFFFFF"/>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396" name="Shape 396"/>
          <p:cNvSpPr/>
          <p:nvPr/>
        </p:nvSpPr>
        <p:spPr>
          <a:xfrm>
            <a:off x="5927725" y="5062537"/>
            <a:ext cx="896938"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No Screening</a:t>
            </a:r>
          </a:p>
        </p:txBody>
      </p:sp>
      <p:sp>
        <p:nvSpPr>
          <p:cNvPr id="397" name="Shape 397"/>
          <p:cNvSpPr/>
          <p:nvPr/>
        </p:nvSpPr>
        <p:spPr>
          <a:xfrm>
            <a:off x="6908800" y="4651375"/>
            <a:ext cx="152401" cy="1588"/>
          </a:xfrm>
          <a:prstGeom prst="line">
            <a:avLst/>
          </a:prstGeom>
          <a:ln w="10800">
            <a:solidFill>
              <a:srgbClr val="00B3CC"/>
            </a:solidFill>
            <a:miter/>
          </a:ln>
        </p:spPr>
        <p:txBody>
          <a:bodyPr lIns="45719" rIns="45719"/>
          <a:lstStyle/>
          <a:p>
            <a:pPr>
              <a:defRPr>
                <a:solidFill>
                  <a:srgbClr val="FFFFFF"/>
                </a:solidFill>
              </a:defRPr>
            </a:pPr>
          </a:p>
        </p:txBody>
      </p:sp>
      <p:sp>
        <p:nvSpPr>
          <p:cNvPr id="398" name="Shape 398"/>
          <p:cNvSpPr/>
          <p:nvPr/>
        </p:nvSpPr>
        <p:spPr>
          <a:xfrm>
            <a:off x="7891462" y="4044950"/>
            <a:ext cx="723901"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Prevalence</a:t>
            </a:r>
          </a:p>
        </p:txBody>
      </p:sp>
      <p:sp>
        <p:nvSpPr>
          <p:cNvPr id="399" name="Shape 399"/>
          <p:cNvSpPr/>
          <p:nvPr/>
        </p:nvSpPr>
        <p:spPr>
          <a:xfrm>
            <a:off x="8428037" y="4318000"/>
            <a:ext cx="36514"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 </a:t>
            </a:r>
          </a:p>
        </p:txBody>
      </p:sp>
      <p:sp>
        <p:nvSpPr>
          <p:cNvPr id="400" name="Shape 400"/>
          <p:cNvSpPr/>
          <p:nvPr/>
        </p:nvSpPr>
        <p:spPr>
          <a:xfrm>
            <a:off x="7948612" y="4187825"/>
            <a:ext cx="434976" cy="139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800">
                <a:solidFill>
                  <a:srgbClr val="00FFFF"/>
                </a:solidFill>
                <a:latin typeface="Palatino"/>
                <a:ea typeface="Palatino"/>
                <a:cs typeface="Palatino"/>
                <a:sym typeface="Palatino"/>
              </a:defRPr>
            </a:lvl1pPr>
          </a:lstStyle>
          <a:p>
            <a:pPr/>
            <a:r>
              <a:t>Screen</a:t>
            </a:r>
          </a:p>
        </p:txBody>
      </p:sp>
      <p:sp>
        <p:nvSpPr>
          <p:cNvPr id="401" name="Shape 401"/>
          <p:cNvSpPr/>
          <p:nvPr/>
        </p:nvSpPr>
        <p:spPr>
          <a:xfrm>
            <a:off x="6897687" y="3349625"/>
            <a:ext cx="723901" cy="133350"/>
          </a:xfrm>
          <a:prstGeom prst="rect">
            <a:avLst/>
          </a:prstGeom>
          <a:solidFill>
            <a:srgbClr val="FFFFFF"/>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02" name="Shape 402"/>
          <p:cNvSpPr/>
          <p:nvPr/>
        </p:nvSpPr>
        <p:spPr>
          <a:xfrm>
            <a:off x="6897687" y="3349625"/>
            <a:ext cx="676276"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800">
                <a:solidFill>
                  <a:srgbClr val="FF00FF"/>
                </a:solidFill>
                <a:latin typeface="Calibri"/>
                <a:ea typeface="Calibri"/>
                <a:cs typeface="Calibri"/>
                <a:sym typeface="Calibri"/>
              </a:defRPr>
            </a:lvl1pPr>
          </a:lstStyle>
          <a:p>
            <a:pPr/>
            <a:r>
              <a:t>Screened</a:t>
            </a:r>
          </a:p>
        </p:txBody>
      </p:sp>
      <p:sp>
        <p:nvSpPr>
          <p:cNvPr id="403" name="Shape 403"/>
          <p:cNvSpPr/>
          <p:nvPr/>
        </p:nvSpPr>
        <p:spPr>
          <a:xfrm>
            <a:off x="7778750" y="3384550"/>
            <a:ext cx="122238" cy="42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302"/>
                </a:moveTo>
                <a:lnTo>
                  <a:pt x="0" y="21600"/>
                </a:lnTo>
                <a:lnTo>
                  <a:pt x="0" y="0"/>
                </a:lnTo>
                <a:lnTo>
                  <a:pt x="21600" y="10302"/>
                </a:lnTo>
                <a:close/>
              </a:path>
            </a:pathLst>
          </a:custGeom>
          <a:solidFill>
            <a:srgbClr val="CC00CC"/>
          </a:solidFill>
          <a:ln w="10800">
            <a:solidFill>
              <a:srgbClr val="CC00CC"/>
            </a:solidFill>
          </a:ln>
        </p:spPr>
        <p:txBody>
          <a:bodyPr lIns="45719" rIns="45719" anchor="ctr"/>
          <a:lstStyle/>
          <a:p>
            <a:pPr>
              <a:defRPr>
                <a:solidFill>
                  <a:srgbClr val="FFFFFF"/>
                </a:solidFill>
                <a:latin typeface="Arial"/>
                <a:ea typeface="Arial"/>
                <a:cs typeface="Arial"/>
                <a:sym typeface="Arial"/>
              </a:defRPr>
            </a:pPr>
          </a:p>
        </p:txBody>
      </p:sp>
      <p:sp>
        <p:nvSpPr>
          <p:cNvPr id="404" name="Shape 404"/>
          <p:cNvSpPr/>
          <p:nvPr/>
        </p:nvSpPr>
        <p:spPr>
          <a:xfrm>
            <a:off x="7621587" y="3406775"/>
            <a:ext cx="157163" cy="1588"/>
          </a:xfrm>
          <a:prstGeom prst="line">
            <a:avLst/>
          </a:prstGeom>
          <a:ln w="10800">
            <a:solidFill>
              <a:srgbClr val="CC00CC"/>
            </a:solidFill>
            <a:miter/>
          </a:ln>
        </p:spPr>
        <p:txBody>
          <a:bodyPr lIns="45719" rIns="45719"/>
          <a:lstStyle/>
          <a:p>
            <a:pPr>
              <a:defRPr>
                <a:solidFill>
                  <a:srgbClr val="FFFFFF"/>
                </a:solidFill>
              </a:defRPr>
            </a:pPr>
          </a:p>
        </p:txBody>
      </p:sp>
      <p:sp>
        <p:nvSpPr>
          <p:cNvPr id="405" name="Shape 405"/>
          <p:cNvSpPr/>
          <p:nvPr/>
        </p:nvSpPr>
        <p:spPr>
          <a:xfrm>
            <a:off x="5260975" y="2952750"/>
            <a:ext cx="3335338" cy="228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195" y="14150"/>
                </a:lnTo>
                <a:lnTo>
                  <a:pt x="14405" y="7343"/>
                </a:lnTo>
                <a:lnTo>
                  <a:pt x="21600" y="0"/>
                </a:lnTo>
              </a:path>
            </a:pathLst>
          </a:custGeom>
          <a:ln w="10800">
            <a:solidFill>
              <a:srgbClr val="CC00CC"/>
            </a:solidFill>
          </a:ln>
        </p:spPr>
        <p:txBody>
          <a:bodyPr lIns="45719" rIns="45719" anchor="ctr"/>
          <a:lstStyle/>
          <a:p>
            <a:pPr>
              <a:defRPr>
                <a:solidFill>
                  <a:srgbClr val="FFFFFF"/>
                </a:solidFill>
                <a:latin typeface="Arial"/>
                <a:ea typeface="Arial"/>
                <a:cs typeface="Arial"/>
                <a:sym typeface="Arial"/>
              </a:defRPr>
            </a:pPr>
          </a:p>
        </p:txBody>
      </p:sp>
      <p:sp>
        <p:nvSpPr>
          <p:cNvPr id="406" name="Shape 406"/>
          <p:cNvSpPr/>
          <p:nvPr/>
        </p:nvSpPr>
        <p:spPr>
          <a:xfrm>
            <a:off x="6327775" y="4418012"/>
            <a:ext cx="109538" cy="77788"/>
          </a:xfrm>
          <a:prstGeom prst="ellipse">
            <a:avLst/>
          </a:prstGeom>
          <a:solidFill>
            <a:srgbClr val="CC00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07" name="Shape 407"/>
          <p:cNvSpPr/>
          <p:nvPr/>
        </p:nvSpPr>
        <p:spPr>
          <a:xfrm>
            <a:off x="7435850" y="3692525"/>
            <a:ext cx="112713" cy="77788"/>
          </a:xfrm>
          <a:prstGeom prst="ellipse">
            <a:avLst/>
          </a:prstGeom>
          <a:solidFill>
            <a:srgbClr val="CC00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08" name="Shape 408"/>
          <p:cNvSpPr/>
          <p:nvPr/>
        </p:nvSpPr>
        <p:spPr>
          <a:xfrm>
            <a:off x="8550275" y="2916237"/>
            <a:ext cx="112713" cy="79376"/>
          </a:xfrm>
          <a:prstGeom prst="ellipse">
            <a:avLst/>
          </a:prstGeom>
          <a:solidFill>
            <a:srgbClr val="CC00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09" name="Shape 409"/>
          <p:cNvSpPr/>
          <p:nvPr/>
        </p:nvSpPr>
        <p:spPr>
          <a:xfrm>
            <a:off x="5260975" y="3375025"/>
            <a:ext cx="3335338" cy="1863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195" y="16336"/>
                </a:lnTo>
                <a:lnTo>
                  <a:pt x="14405" y="10415"/>
                </a:lnTo>
                <a:lnTo>
                  <a:pt x="21600" y="0"/>
                </a:lnTo>
              </a:path>
            </a:pathLst>
          </a:custGeom>
          <a:ln w="10800">
            <a:solidFill>
              <a:srgbClr val="00CCCC"/>
            </a:solidFill>
          </a:ln>
        </p:spPr>
        <p:txBody>
          <a:bodyPr lIns="45719" rIns="45719" anchor="ctr"/>
          <a:lstStyle/>
          <a:p>
            <a:pPr>
              <a:defRPr>
                <a:solidFill>
                  <a:srgbClr val="FFFFFF"/>
                </a:solidFill>
                <a:latin typeface="Arial"/>
                <a:ea typeface="Arial"/>
                <a:cs typeface="Arial"/>
                <a:sym typeface="Arial"/>
              </a:defRPr>
            </a:pPr>
          </a:p>
        </p:txBody>
      </p:sp>
      <p:sp>
        <p:nvSpPr>
          <p:cNvPr id="410" name="Shape 410"/>
          <p:cNvSpPr/>
          <p:nvPr/>
        </p:nvSpPr>
        <p:spPr>
          <a:xfrm>
            <a:off x="6327775" y="4749800"/>
            <a:ext cx="109538" cy="80963"/>
          </a:xfrm>
          <a:prstGeom prst="ellipse">
            <a:avLst/>
          </a:prstGeom>
          <a:solidFill>
            <a:srgbClr val="00B3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11" name="Shape 411"/>
          <p:cNvSpPr/>
          <p:nvPr/>
        </p:nvSpPr>
        <p:spPr>
          <a:xfrm>
            <a:off x="7435850" y="4237037"/>
            <a:ext cx="112713" cy="79376"/>
          </a:xfrm>
          <a:prstGeom prst="ellipse">
            <a:avLst/>
          </a:prstGeom>
          <a:solidFill>
            <a:srgbClr val="00B3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12" name="Shape 412"/>
          <p:cNvSpPr/>
          <p:nvPr/>
        </p:nvSpPr>
        <p:spPr>
          <a:xfrm>
            <a:off x="8550275" y="3341687"/>
            <a:ext cx="112713" cy="76201"/>
          </a:xfrm>
          <a:prstGeom prst="ellipse">
            <a:avLst/>
          </a:prstGeom>
          <a:solidFill>
            <a:srgbClr val="00B3CC"/>
          </a:solidFill>
          <a:ln w="12700">
            <a:miter lim="400000"/>
          </a:ln>
        </p:spPr>
        <p:txBody>
          <a:bodyPr lIns="45719" rIns="45719" anchor="ctr"/>
          <a:lstStyle/>
          <a:p>
            <a:pPr defTabSz="457200">
              <a:defRPr sz="1800">
                <a:solidFill>
                  <a:srgbClr val="FFFFFF"/>
                </a:solidFill>
                <a:latin typeface="Calibri"/>
                <a:ea typeface="Calibri"/>
                <a:cs typeface="Calibri"/>
                <a:sym typeface="Calibri"/>
              </a:defRPr>
            </a:pPr>
          </a:p>
        </p:txBody>
      </p:sp>
      <p:sp>
        <p:nvSpPr>
          <p:cNvPr id="413" name="Shape 413"/>
          <p:cNvSpPr/>
          <p:nvPr/>
        </p:nvSpPr>
        <p:spPr>
          <a:xfrm>
            <a:off x="4543424" y="2003425"/>
            <a:ext cx="1520827" cy="44920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a:solidFill>
                  <a:srgbClr val="FFFFFF"/>
                </a:solidFill>
              </a:defRPr>
            </a:pPr>
            <a:r>
              <a:t>Cumulative</a:t>
            </a:r>
            <a:r>
              <a:rPr>
                <a:solidFill>
                  <a:srgbClr val="000000"/>
                </a:solidFill>
              </a:rPr>
              <a:t> </a:t>
            </a:r>
            <a:r>
              <a:t>incidence</a:t>
            </a:r>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200">
                <a:solidFill>
                  <a:srgbClr val="FFFFFF"/>
                </a:solidFill>
              </a:defRPr>
            </a:pPr>
            <a:r>
              <a:t>per 100’000</a:t>
            </a:r>
          </a:p>
        </p:txBody>
      </p:sp>
      <p:sp>
        <p:nvSpPr>
          <p:cNvPr id="414" name="Shape 414"/>
          <p:cNvSpPr/>
          <p:nvPr/>
        </p:nvSpPr>
        <p:spPr>
          <a:xfrm>
            <a:off x="965200" y="6053137"/>
            <a:ext cx="754380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300"/>
              </a:spcBef>
              <a:defRPr b="1" sz="1600">
                <a:solidFill>
                  <a:srgbClr val="FFFFFF"/>
                </a:solidFill>
              </a:defRPr>
            </a:pPr>
            <a:r>
              <a:t>Cela suggère que </a:t>
            </a:r>
            <a:r>
              <a:rPr u="sng"/>
              <a:t>le dépistage révèle des images de cancers qui auraient spontanément régressé</a:t>
            </a:r>
            <a:r>
              <a:t>.</a:t>
            </a:r>
          </a:p>
        </p:txBody>
      </p:sp>
      <p:sp>
        <p:nvSpPr>
          <p:cNvPr id="415" name="Shape 415"/>
          <p:cNvSpPr/>
          <p:nvPr/>
        </p:nvSpPr>
        <p:spPr>
          <a:xfrm>
            <a:off x="7116762" y="4597400"/>
            <a:ext cx="52546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800">
                <a:solidFill>
                  <a:srgbClr val="00FFFF"/>
                </a:solidFill>
                <a:latin typeface="Calibri"/>
                <a:ea typeface="Calibri"/>
                <a:cs typeface="Calibri"/>
                <a:sym typeface="Calibri"/>
              </a:defRPr>
            </a:lvl1pPr>
          </a:lstStyle>
          <a:p>
            <a:pPr/>
            <a:r>
              <a:t>Control</a:t>
            </a:r>
          </a:p>
        </p:txBody>
      </p:sp>
      <p:sp>
        <p:nvSpPr>
          <p:cNvPr id="416" name="Shape 416"/>
          <p:cNvSpPr/>
          <p:nvPr/>
        </p:nvSpPr>
        <p:spPr>
          <a:xfrm>
            <a:off x="6770687" y="4635500"/>
            <a:ext cx="120651" cy="42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462"/>
                </a:moveTo>
                <a:lnTo>
                  <a:pt x="21600" y="0"/>
                </a:lnTo>
                <a:lnTo>
                  <a:pt x="21600" y="21600"/>
                </a:lnTo>
                <a:lnTo>
                  <a:pt x="0" y="10462"/>
                </a:lnTo>
                <a:close/>
              </a:path>
            </a:pathLst>
          </a:custGeom>
          <a:solidFill>
            <a:srgbClr val="00B3CC"/>
          </a:solidFill>
          <a:ln w="10795">
            <a:solidFill>
              <a:srgbClr val="00B3CC"/>
            </a:solidFill>
          </a:ln>
        </p:spPr>
        <p:txBody>
          <a:bodyPr lIns="45719" rIns="45719" anchor="ctr"/>
          <a:lstStyle/>
          <a:p>
            <a:pPr>
              <a:defRPr>
                <a:solidFill>
                  <a:srgbClr val="FFFFFF"/>
                </a:solidFill>
                <a:latin typeface="Arial"/>
                <a:ea typeface="Arial"/>
                <a:cs typeface="Arial"/>
                <a:sym typeface="Aria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33"/>
                                        </p:tgtEl>
                                        <p:attrNameLst>
                                          <p:attrName>style.visibility</p:attrName>
                                        </p:attrNameLst>
                                      </p:cBhvr>
                                      <p:to>
                                        <p:strVal val="visible"/>
                                      </p:to>
                                    </p:set>
                                    <p:anim calcmode="lin" valueType="num">
                                      <p:cBhvr>
                                        <p:cTn id="7" dur="500" fill="hold"/>
                                        <p:tgtEl>
                                          <p:spTgt spid="333"/>
                                        </p:tgtEl>
                                        <p:attrNameLst>
                                          <p:attrName>ppt_x</p:attrName>
                                        </p:attrNameLst>
                                      </p:cBhvr>
                                      <p:tavLst>
                                        <p:tav tm="0">
                                          <p:val>
                                            <p:strVal val="#ppt_x"/>
                                          </p:val>
                                        </p:tav>
                                        <p:tav tm="100000">
                                          <p:val>
                                            <p:strVal val="#ppt_x"/>
                                          </p:val>
                                        </p:tav>
                                      </p:tavLst>
                                    </p:anim>
                                    <p:anim calcmode="lin" valueType="num">
                                      <p:cBhvr>
                                        <p:cTn id="8" dur="500" fill="hold"/>
                                        <p:tgtEl>
                                          <p:spTgt spid="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8" name="orget.png" descr="orget"/>
          <p:cNvPicPr>
            <a:picLocks noChangeAspect="1"/>
          </p:cNvPicPr>
          <p:nvPr/>
        </p:nvPicPr>
        <p:blipFill>
          <a:blip r:embed="rId2">
            <a:extLst/>
          </a:blip>
          <a:stretch>
            <a:fillRect/>
          </a:stretch>
        </p:blipFill>
        <p:spPr>
          <a:xfrm>
            <a:off x="0" y="533400"/>
            <a:ext cx="5283200" cy="5611813"/>
          </a:xfrm>
          <a:prstGeom prst="rect">
            <a:avLst/>
          </a:prstGeom>
          <a:ln>
            <a:solidFill>
              <a:srgbClr val="FFFFFF"/>
            </a:solidFill>
          </a:ln>
        </p:spPr>
      </p:pic>
      <p:pic>
        <p:nvPicPr>
          <p:cNvPr id="419" name="orget4.jpeg" descr="orget4"/>
          <p:cNvPicPr>
            <a:picLocks noChangeAspect="1"/>
          </p:cNvPicPr>
          <p:nvPr/>
        </p:nvPicPr>
        <p:blipFill>
          <a:blip r:embed="rId3">
            <a:extLst/>
          </a:blip>
          <a:stretch>
            <a:fillRect/>
          </a:stretch>
        </p:blipFill>
        <p:spPr>
          <a:xfrm>
            <a:off x="5264150" y="0"/>
            <a:ext cx="3879850" cy="6858000"/>
          </a:xfrm>
          <a:prstGeom prst="rect">
            <a:avLst/>
          </a:prstGeom>
          <a:ln>
            <a:solidFill>
              <a:srgbClr val="FFFFFF"/>
            </a:solidFill>
          </a:ln>
        </p:spPr>
      </p:pic>
      <p:sp>
        <p:nvSpPr>
          <p:cNvPr id="420" name="Shape 420"/>
          <p:cNvSpPr/>
          <p:nvPr/>
        </p:nvSpPr>
        <p:spPr>
          <a:xfrm>
            <a:off x="231775" y="78198"/>
            <a:ext cx="4819650" cy="61512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457200">
              <a:defRPr b="1" sz="1800">
                <a:solidFill>
                  <a:srgbClr val="FFFFFF"/>
                </a:solidFill>
                <a:latin typeface="+mn-lt"/>
                <a:ea typeface="+mn-ea"/>
                <a:cs typeface="+mn-cs"/>
                <a:sym typeface="Times New Roman"/>
              </a:defRPr>
            </a:pPr>
            <a:r>
              <a:t>« petit » et de mauvais pronostic</a:t>
            </a:r>
          </a:p>
          <a:p>
            <a:pPr algn="ctr" defTabSz="457200">
              <a:defRPr b="1" sz="1800">
                <a:solidFill>
                  <a:srgbClr val="FFFFFF"/>
                </a:solidFill>
                <a:latin typeface="+mn-lt"/>
                <a:ea typeface="+mn-ea"/>
                <a:cs typeface="+mn-cs"/>
                <a:sym typeface="Times New Roman"/>
              </a:defRPr>
            </a:pPr>
            <a:r>
              <a:t>       </a:t>
            </a:r>
          </a:p>
        </p:txBody>
      </p:sp>
      <p:sp>
        <p:nvSpPr>
          <p:cNvPr id="421" name="Shape 421"/>
          <p:cNvSpPr/>
          <p:nvPr/>
        </p:nvSpPr>
        <p:spPr>
          <a:xfrm flipH="1">
            <a:off x="1360487" y="2667000"/>
            <a:ext cx="149226" cy="461963"/>
          </a:xfrm>
          <a:prstGeom prst="line">
            <a:avLst/>
          </a:prstGeom>
          <a:ln w="12700">
            <a:solidFill>
              <a:srgbClr val="FFFFFF"/>
            </a:solidFill>
            <a:tailEnd type="triangle"/>
          </a:ln>
        </p:spPr>
        <p:txBody>
          <a:bodyPr lIns="45719" rIns="45719"/>
          <a:lstStyle/>
          <a:p>
            <a:pPr>
              <a:defRPr>
                <a:solidFill>
                  <a:srgbClr val="FFFFFF"/>
                </a:solidFill>
              </a:defRPr>
            </a:pPr>
          </a:p>
        </p:txBody>
      </p:sp>
      <p:sp>
        <p:nvSpPr>
          <p:cNvPr id="422" name="Shape 422"/>
          <p:cNvSpPr/>
          <p:nvPr/>
        </p:nvSpPr>
        <p:spPr>
          <a:xfrm>
            <a:off x="-1" y="5895975"/>
            <a:ext cx="9144002" cy="815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buSzPct val="100000"/>
              <a:buChar char="-"/>
              <a:defRPr sz="1600">
                <a:solidFill>
                  <a:srgbClr val="FFFFFF"/>
                </a:solidFill>
              </a:defRPr>
            </a:pPr>
            <a:r>
              <a:t>1 g de tumeur = des millions à un milliard de cellules et des milliers de cellules déversées par 24 h dans le sang et/ou la lymphe.</a:t>
            </a:r>
          </a:p>
          <a:p>
            <a:pPr defTabSz="457200">
              <a:buSzPct val="100000"/>
              <a:buChar char="-"/>
              <a:defRPr sz="1600">
                <a:solidFill>
                  <a:srgbClr val="FFFFFF"/>
                </a:solidFill>
              </a:defRPr>
            </a:pPr>
            <a:r>
              <a:t> Rôle des cellules souches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4" name="BOUTAUD 02.jpeg" descr="BOUTAUD 0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25" name="Shape 425"/>
          <p:cNvSpPr/>
          <p:nvPr/>
        </p:nvSpPr>
        <p:spPr>
          <a:xfrm>
            <a:off x="649287" y="6453312"/>
            <a:ext cx="2054226" cy="287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sz="1400">
                <a:solidFill>
                  <a:srgbClr val="FFFFFF"/>
                </a:solidFill>
                <a:latin typeface="+mn-lt"/>
                <a:ea typeface="+mn-ea"/>
                <a:cs typeface="+mn-cs"/>
                <a:sym typeface="Times New Roman"/>
              </a:defRPr>
            </a:lvl1pPr>
          </a:lstStyle>
          <a:p>
            <a:pPr/>
            <a:r>
              <a:t>Face gauche</a:t>
            </a:r>
          </a:p>
        </p:txBody>
      </p:sp>
      <p:sp>
        <p:nvSpPr>
          <p:cNvPr id="426" name="Shape 426"/>
          <p:cNvSpPr/>
          <p:nvPr/>
        </p:nvSpPr>
        <p:spPr>
          <a:xfrm>
            <a:off x="6710362" y="6466012"/>
            <a:ext cx="1700213" cy="287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sz="1400">
                <a:solidFill>
                  <a:srgbClr val="FFFFFF"/>
                </a:solidFill>
                <a:latin typeface="+mn-lt"/>
                <a:ea typeface="+mn-ea"/>
                <a:cs typeface="+mn-cs"/>
                <a:sym typeface="Times New Roman"/>
              </a:defRPr>
            </a:lvl1pPr>
          </a:lstStyle>
          <a:p>
            <a:pPr/>
            <a:r>
              <a:t>Face droite</a:t>
            </a:r>
          </a:p>
        </p:txBody>
      </p:sp>
      <p:sp>
        <p:nvSpPr>
          <p:cNvPr id="427" name="Shape 427"/>
          <p:cNvSpPr/>
          <p:nvPr/>
        </p:nvSpPr>
        <p:spPr>
          <a:xfrm>
            <a:off x="520700" y="88900"/>
            <a:ext cx="3609737"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FFFFFF"/>
                </a:solidFill>
              </a:defRPr>
            </a:lvl1pPr>
          </a:lstStyle>
          <a:p>
            <a:pPr/>
            <a:r>
              <a:t>Rien à la mammographie et pourtant : </a:t>
            </a:r>
          </a:p>
        </p:txBody>
      </p:sp>
      <p:sp>
        <p:nvSpPr>
          <p:cNvPr id="428" name="Shape 428"/>
          <p:cNvSpPr/>
          <p:nvPr/>
        </p:nvSpPr>
        <p:spPr>
          <a:xfrm>
            <a:off x="5714999" y="88900"/>
            <a:ext cx="3009762"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FFFFFF"/>
                </a:solidFill>
              </a:defRPr>
            </a:lvl1pPr>
          </a:lstStyle>
          <a:p>
            <a:pPr/>
            <a:r>
              <a:t>présence de métastases diffuses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0" name="BOUTAUD 01.jpeg" descr="BOUTAUD 01"/>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31" name="Shape 431"/>
          <p:cNvSpPr/>
          <p:nvPr/>
        </p:nvSpPr>
        <p:spPr>
          <a:xfrm>
            <a:off x="3851275" y="4154487"/>
            <a:ext cx="5292725" cy="225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0F0F11"/>
                </a:solidFill>
              </a:defRPr>
            </a:pPr>
            <a:r>
              <a:t>Les cancers du sein métastasés peuvent n’avoir aucune manifestation mammographique.</a:t>
            </a:r>
          </a:p>
          <a:p>
            <a:pPr defTabSz="457200">
              <a:defRPr sz="1800">
                <a:solidFill>
                  <a:srgbClr val="0F0F11"/>
                </a:solidFill>
              </a:defRPr>
            </a:pPr>
            <a:r>
              <a:t>La réduction du cancer du sein à l’imagerie de « l’organe sein » ne rend pas compte de la réalité de l’ensemble de la pathologie « mammaire ».</a:t>
            </a:r>
          </a:p>
          <a:p>
            <a:pPr defTabSz="457200">
              <a:defRPr sz="1800">
                <a:solidFill>
                  <a:srgbClr val="0F0F11"/>
                </a:solidFill>
              </a:defRPr>
            </a:pPr>
          </a:p>
          <a:p>
            <a:pPr defTabSz="457200">
              <a:defRPr sz="1600">
                <a:solidFill>
                  <a:srgbClr val="0F0F11"/>
                </a:solidFill>
              </a:defRPr>
            </a:pPr>
            <a:r>
              <a:t>« Les cancers occultes à la mammographie »</a:t>
            </a:r>
          </a:p>
          <a:p>
            <a:pPr defTabSz="457200">
              <a:defRPr sz="1600">
                <a:solidFill>
                  <a:srgbClr val="0F0F11"/>
                </a:solidFill>
              </a:defRPr>
            </a:pPr>
            <a:r>
              <a:t>   JFR : 2002</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3" name="tumeur papillaire 22.jpg" descr="tumeur papillaire 22"/>
          <p:cNvPicPr>
            <a:picLocks noChangeAspect="1"/>
          </p:cNvPicPr>
          <p:nvPr/>
        </p:nvPicPr>
        <p:blipFill>
          <a:blip r:embed="rId2">
            <a:extLst/>
          </a:blip>
          <a:stretch>
            <a:fillRect/>
          </a:stretch>
        </p:blipFill>
        <p:spPr>
          <a:xfrm>
            <a:off x="969962" y="-25400"/>
            <a:ext cx="7250113" cy="6883400"/>
          </a:xfrm>
          <a:prstGeom prst="rect">
            <a:avLst/>
          </a:prstGeom>
          <a:ln>
            <a:solidFill>
              <a:srgbClr val="A3C145"/>
            </a:solidFill>
          </a:ln>
        </p:spPr>
      </p:pic>
      <p:sp>
        <p:nvSpPr>
          <p:cNvPr id="434" name="Shape 434"/>
          <p:cNvSpPr/>
          <p:nvPr/>
        </p:nvSpPr>
        <p:spPr>
          <a:xfrm>
            <a:off x="1490662" y="6181725"/>
            <a:ext cx="2017835" cy="3073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400">
                <a:solidFill>
                  <a:srgbClr val="FFFFFF"/>
                </a:solidFill>
              </a:defRPr>
            </a:lvl1pPr>
          </a:lstStyle>
          <a:p>
            <a:pPr/>
            <a:r>
              <a:t>gros et de bon pronostic</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6" name="DSCN0164.jpg" descr="DSCN0164"/>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37" name="Shape 437"/>
          <p:cNvSpPr/>
          <p:nvPr/>
        </p:nvSpPr>
        <p:spPr>
          <a:xfrm>
            <a:off x="603250" y="5937250"/>
            <a:ext cx="6495812"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0D0D0F"/>
                </a:solidFill>
              </a:defRPr>
            </a:lvl1pPr>
          </a:lstStyle>
          <a:p>
            <a:pPr/>
            <a:r>
              <a:t>état local catastrophique sans méta décelable après 11 ans d’évolution.</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Shape 439"/>
          <p:cNvSpPr/>
          <p:nvPr>
            <p:ph type="title" idx="4294967295"/>
          </p:nvPr>
        </p:nvSpPr>
        <p:spPr>
          <a:xfrm>
            <a:off x="-1" y="277812"/>
            <a:ext cx="9144002" cy="8985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Depuis un demi siècle, la taille des tumeurs au moment du diagnostic n’a cessé de diminuer.</a:t>
            </a:r>
          </a:p>
        </p:txBody>
      </p:sp>
      <p:sp>
        <p:nvSpPr>
          <p:cNvPr id="440" name="Shape 440"/>
          <p:cNvSpPr/>
          <p:nvPr>
            <p:ph type="body" idx="4294967295"/>
          </p:nvPr>
        </p:nvSpPr>
        <p:spPr>
          <a:xfrm>
            <a:off x="530225" y="1560512"/>
            <a:ext cx="8066088" cy="453707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1800">
                <a:solidFill>
                  <a:srgbClr val="FFFFCC"/>
                </a:solidFill>
              </a:defRPr>
            </a:pPr>
            <a:r>
              <a:t>   </a:t>
            </a:r>
            <a:r>
              <a:rPr>
                <a:solidFill>
                  <a:srgbClr val="FFFFFF"/>
                </a:solidFill>
              </a:rPr>
              <a:t>En 50 ans nous sommes passés, au moment du diagnostic, “ </a:t>
            </a:r>
            <a:r>
              <a:rPr u="sng">
                <a:solidFill>
                  <a:srgbClr val="FFFFFF"/>
                </a:solidFill>
              </a:rPr>
              <a:t>de la prune au noyau”.</a:t>
            </a:r>
            <a:r>
              <a:rPr>
                <a:solidFill>
                  <a:srgbClr val="FFFFFF"/>
                </a:solidFill>
              </a:rPr>
              <a:t> </a:t>
            </a:r>
          </a:p>
        </p:txBody>
      </p:sp>
      <p:grpSp>
        <p:nvGrpSpPr>
          <p:cNvPr id="477" name="Group 477"/>
          <p:cNvGrpSpPr/>
          <p:nvPr/>
        </p:nvGrpSpPr>
        <p:grpSpPr>
          <a:xfrm>
            <a:off x="1760537" y="2773362"/>
            <a:ext cx="5624514" cy="2625726"/>
            <a:chOff x="0" y="0"/>
            <a:chExt cx="5624512" cy="2625725"/>
          </a:xfrm>
        </p:grpSpPr>
        <p:grpSp>
          <p:nvGrpSpPr>
            <p:cNvPr id="443" name="Group 443"/>
            <p:cNvGrpSpPr/>
            <p:nvPr/>
          </p:nvGrpSpPr>
          <p:grpSpPr>
            <a:xfrm>
              <a:off x="4065912" y="1999724"/>
              <a:ext cx="1558601" cy="626002"/>
              <a:chOff x="0" y="0"/>
              <a:chExt cx="1558599" cy="626000"/>
            </a:xfrm>
          </p:grpSpPr>
          <p:sp>
            <p:nvSpPr>
              <p:cNvPr id="441" name="Shape 441"/>
              <p:cNvSpPr/>
              <p:nvPr/>
            </p:nvSpPr>
            <p:spPr>
              <a:xfrm>
                <a:off x="-1" y="0"/>
                <a:ext cx="1558601" cy="626001"/>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42" name="Shape 442"/>
              <p:cNvSpPr/>
              <p:nvPr/>
            </p:nvSpPr>
            <p:spPr>
              <a:xfrm>
                <a:off x="-1" y="127580"/>
                <a:ext cx="155860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25 %</a:t>
                </a:r>
              </a:p>
            </p:txBody>
          </p:sp>
        </p:grpSp>
        <p:grpSp>
          <p:nvGrpSpPr>
            <p:cNvPr id="446" name="Group 446"/>
            <p:cNvGrpSpPr/>
            <p:nvPr/>
          </p:nvGrpSpPr>
          <p:grpSpPr>
            <a:xfrm>
              <a:off x="880947" y="1999724"/>
              <a:ext cx="3184966" cy="626002"/>
              <a:chOff x="0" y="0"/>
              <a:chExt cx="3184964" cy="626000"/>
            </a:xfrm>
          </p:grpSpPr>
          <p:sp>
            <p:nvSpPr>
              <p:cNvPr id="444" name="Shape 444"/>
              <p:cNvSpPr/>
              <p:nvPr/>
            </p:nvSpPr>
            <p:spPr>
              <a:xfrm>
                <a:off x="0" y="0"/>
                <a:ext cx="3184965" cy="626001"/>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45" name="Shape 445"/>
              <p:cNvSpPr/>
              <p:nvPr/>
            </p:nvSpPr>
            <p:spPr>
              <a:xfrm>
                <a:off x="0" y="127580"/>
                <a:ext cx="318496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2,2 cm</a:t>
                </a:r>
              </a:p>
            </p:txBody>
          </p:sp>
        </p:grpSp>
        <p:grpSp>
          <p:nvGrpSpPr>
            <p:cNvPr id="449" name="Group 449"/>
            <p:cNvGrpSpPr/>
            <p:nvPr/>
          </p:nvGrpSpPr>
          <p:grpSpPr>
            <a:xfrm>
              <a:off x="0" y="1999724"/>
              <a:ext cx="880948" cy="626002"/>
              <a:chOff x="0" y="0"/>
              <a:chExt cx="880947" cy="626000"/>
            </a:xfrm>
          </p:grpSpPr>
          <p:sp>
            <p:nvSpPr>
              <p:cNvPr id="447" name="Shape 447"/>
              <p:cNvSpPr/>
              <p:nvPr/>
            </p:nvSpPr>
            <p:spPr>
              <a:xfrm>
                <a:off x="0" y="0"/>
                <a:ext cx="880948" cy="626001"/>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48" name="Shape 448"/>
              <p:cNvSpPr/>
              <p:nvPr/>
            </p:nvSpPr>
            <p:spPr>
              <a:xfrm>
                <a:off x="0" y="127580"/>
                <a:ext cx="8809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1987</a:t>
                </a:r>
              </a:p>
            </p:txBody>
          </p:sp>
        </p:grpSp>
        <p:grpSp>
          <p:nvGrpSpPr>
            <p:cNvPr id="452" name="Group 452"/>
            <p:cNvGrpSpPr/>
            <p:nvPr/>
          </p:nvGrpSpPr>
          <p:grpSpPr>
            <a:xfrm>
              <a:off x="4065912" y="1443279"/>
              <a:ext cx="1558601" cy="556446"/>
              <a:chOff x="0" y="0"/>
              <a:chExt cx="1558599" cy="556445"/>
            </a:xfrm>
          </p:grpSpPr>
          <p:sp>
            <p:nvSpPr>
              <p:cNvPr id="450" name="Shape 450"/>
              <p:cNvSpPr/>
              <p:nvPr/>
            </p:nvSpPr>
            <p:spPr>
              <a:xfrm>
                <a:off x="-1" y="0"/>
                <a:ext cx="1558601" cy="556446"/>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51" name="Shape 451"/>
              <p:cNvSpPr/>
              <p:nvPr/>
            </p:nvSpPr>
            <p:spPr>
              <a:xfrm>
                <a:off x="-1" y="92802"/>
                <a:ext cx="155860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70 %</a:t>
                </a:r>
              </a:p>
            </p:txBody>
          </p:sp>
        </p:grpSp>
        <p:grpSp>
          <p:nvGrpSpPr>
            <p:cNvPr id="455" name="Group 455"/>
            <p:cNvGrpSpPr/>
            <p:nvPr/>
          </p:nvGrpSpPr>
          <p:grpSpPr>
            <a:xfrm>
              <a:off x="880947" y="1443279"/>
              <a:ext cx="3184966" cy="556446"/>
              <a:chOff x="0" y="0"/>
              <a:chExt cx="3184964" cy="556445"/>
            </a:xfrm>
          </p:grpSpPr>
          <p:sp>
            <p:nvSpPr>
              <p:cNvPr id="453" name="Shape 453"/>
              <p:cNvSpPr/>
              <p:nvPr/>
            </p:nvSpPr>
            <p:spPr>
              <a:xfrm>
                <a:off x="0" y="0"/>
                <a:ext cx="3184965" cy="556446"/>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54" name="Shape 454"/>
              <p:cNvSpPr/>
              <p:nvPr/>
            </p:nvSpPr>
            <p:spPr>
              <a:xfrm>
                <a:off x="0" y="92802"/>
                <a:ext cx="318496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5,5 cm</a:t>
                </a:r>
              </a:p>
            </p:txBody>
          </p:sp>
        </p:grpSp>
        <p:grpSp>
          <p:nvGrpSpPr>
            <p:cNvPr id="458" name="Group 458"/>
            <p:cNvGrpSpPr/>
            <p:nvPr/>
          </p:nvGrpSpPr>
          <p:grpSpPr>
            <a:xfrm>
              <a:off x="0" y="1443279"/>
              <a:ext cx="880948" cy="556446"/>
              <a:chOff x="0" y="0"/>
              <a:chExt cx="880947" cy="556445"/>
            </a:xfrm>
          </p:grpSpPr>
          <p:sp>
            <p:nvSpPr>
              <p:cNvPr id="456" name="Shape 456"/>
              <p:cNvSpPr/>
              <p:nvPr/>
            </p:nvSpPr>
            <p:spPr>
              <a:xfrm>
                <a:off x="0" y="0"/>
                <a:ext cx="880948" cy="556446"/>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57" name="Shape 457"/>
              <p:cNvSpPr/>
              <p:nvPr/>
            </p:nvSpPr>
            <p:spPr>
              <a:xfrm>
                <a:off x="0" y="92802"/>
                <a:ext cx="8809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1950</a:t>
                </a:r>
              </a:p>
            </p:txBody>
          </p:sp>
        </p:grpSp>
        <p:grpSp>
          <p:nvGrpSpPr>
            <p:cNvPr id="461" name="Group 461"/>
            <p:cNvGrpSpPr/>
            <p:nvPr/>
          </p:nvGrpSpPr>
          <p:grpSpPr>
            <a:xfrm>
              <a:off x="4065912" y="-1"/>
              <a:ext cx="1558601" cy="1443281"/>
              <a:chOff x="0" y="0"/>
              <a:chExt cx="1558599" cy="1443279"/>
            </a:xfrm>
          </p:grpSpPr>
          <p:sp>
            <p:nvSpPr>
              <p:cNvPr id="459" name="Shape 459"/>
              <p:cNvSpPr/>
              <p:nvPr/>
            </p:nvSpPr>
            <p:spPr>
              <a:xfrm>
                <a:off x="-1" y="0"/>
                <a:ext cx="1558601" cy="1443280"/>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60" name="Shape 460"/>
              <p:cNvSpPr/>
              <p:nvPr/>
            </p:nvSpPr>
            <p:spPr>
              <a:xfrm>
                <a:off x="-1" y="396519"/>
                <a:ext cx="1558601"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defTabSz="457200">
                  <a:defRPr sz="1800">
                    <a:solidFill>
                      <a:srgbClr val="FFFFFF"/>
                    </a:solidFill>
                  </a:defRPr>
                </a:pPr>
                <a:r>
                  <a:t>Métastases</a:t>
                </a:r>
              </a:p>
              <a:p>
                <a:pPr algn="ctr" defTabSz="457200">
                  <a:defRPr sz="1800">
                    <a:solidFill>
                      <a:srgbClr val="FFFFFF"/>
                    </a:solidFill>
                  </a:defRPr>
                </a:pPr>
                <a:r>
                  <a:t>ggl</a:t>
                </a:r>
              </a:p>
            </p:txBody>
          </p:sp>
        </p:grpSp>
        <p:grpSp>
          <p:nvGrpSpPr>
            <p:cNvPr id="464" name="Group 464"/>
            <p:cNvGrpSpPr/>
            <p:nvPr/>
          </p:nvGrpSpPr>
          <p:grpSpPr>
            <a:xfrm>
              <a:off x="880947" y="-1"/>
              <a:ext cx="3184966" cy="1443281"/>
              <a:chOff x="0" y="0"/>
              <a:chExt cx="3184964" cy="1443279"/>
            </a:xfrm>
          </p:grpSpPr>
          <p:sp>
            <p:nvSpPr>
              <p:cNvPr id="462" name="Shape 462"/>
              <p:cNvSpPr/>
              <p:nvPr/>
            </p:nvSpPr>
            <p:spPr>
              <a:xfrm>
                <a:off x="0" y="0"/>
                <a:ext cx="3184965" cy="1443280"/>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sp>
            <p:nvSpPr>
              <p:cNvPr id="463" name="Shape 463"/>
              <p:cNvSpPr/>
              <p:nvPr/>
            </p:nvSpPr>
            <p:spPr>
              <a:xfrm>
                <a:off x="0" y="396519"/>
                <a:ext cx="3184965"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Diamètre tumoral moyen au moment du diagnostic</a:t>
                </a:r>
              </a:p>
            </p:txBody>
          </p:sp>
        </p:grpSp>
        <p:sp>
          <p:nvSpPr>
            <p:cNvPr id="465" name="Shape 465"/>
            <p:cNvSpPr/>
            <p:nvPr/>
          </p:nvSpPr>
          <p:spPr>
            <a:xfrm>
              <a:off x="0" y="-1"/>
              <a:ext cx="880948" cy="1443281"/>
            </a:xfrm>
            <a:prstGeom prst="rect">
              <a:avLst/>
            </a:prstGeom>
            <a:noFill/>
            <a:ln w="9525" cap="flat">
              <a:solidFill>
                <a:srgbClr val="FFFFCC"/>
              </a:solidFill>
              <a:prstDash val="solid"/>
              <a:round/>
            </a:ln>
            <a:effectLst/>
          </p:spPr>
          <p:txBody>
            <a:bodyPr wrap="square" lIns="45719" tIns="45719" rIns="45719" bIns="45719" numCol="1" anchor="ctr">
              <a:noAutofit/>
            </a:bodyPr>
            <a:lstStyle/>
            <a:p>
              <a:pPr algn="ctr" defTabSz="457200">
                <a:defRPr sz="2400">
                  <a:solidFill>
                    <a:srgbClr val="FFFFFF"/>
                  </a:solidFill>
                  <a:effectLst>
                    <a:outerShdw sx="100000" sy="100000" kx="0" ky="0" algn="b" rotWithShape="0" blurRad="12700" dist="25400" dir="2700000">
                      <a:srgbClr val="000000"/>
                    </a:outerShdw>
                  </a:effectLst>
                </a:defRPr>
              </a:pPr>
            </a:p>
          </p:txBody>
        </p:sp>
        <p:sp>
          <p:nvSpPr>
            <p:cNvPr id="466" name="Shape 466"/>
            <p:cNvSpPr/>
            <p:nvPr/>
          </p:nvSpPr>
          <p:spPr>
            <a:xfrm>
              <a:off x="0" y="-1"/>
              <a:ext cx="880948" cy="1"/>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67" name="Shape 467"/>
            <p:cNvSpPr/>
            <p:nvPr/>
          </p:nvSpPr>
          <p:spPr>
            <a:xfrm>
              <a:off x="0" y="1443279"/>
              <a:ext cx="5624513" cy="1"/>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68" name="Shape 468"/>
            <p:cNvSpPr/>
            <p:nvPr/>
          </p:nvSpPr>
          <p:spPr>
            <a:xfrm>
              <a:off x="0" y="1999724"/>
              <a:ext cx="5624513" cy="1"/>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69" name="Shape 469"/>
            <p:cNvSpPr/>
            <p:nvPr/>
          </p:nvSpPr>
          <p:spPr>
            <a:xfrm>
              <a:off x="0" y="2625725"/>
              <a:ext cx="5624513" cy="1"/>
            </a:xfrm>
            <a:prstGeom prst="line">
              <a:avLst/>
            </a:prstGeom>
            <a:noFill/>
            <a:ln w="28575" cap="sq">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0" name="Shape 470"/>
            <p:cNvSpPr/>
            <p:nvPr/>
          </p:nvSpPr>
          <p:spPr>
            <a:xfrm flipH="1">
              <a:off x="0" y="-1"/>
              <a:ext cx="1" cy="1443281"/>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1" name="Shape 471"/>
            <p:cNvSpPr/>
            <p:nvPr/>
          </p:nvSpPr>
          <p:spPr>
            <a:xfrm flipH="1">
              <a:off x="880947" y="0"/>
              <a:ext cx="1" cy="2625725"/>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2" name="Shape 472"/>
            <p:cNvSpPr/>
            <p:nvPr/>
          </p:nvSpPr>
          <p:spPr>
            <a:xfrm flipH="1">
              <a:off x="4065912" y="0"/>
              <a:ext cx="1" cy="2625725"/>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3" name="Shape 473"/>
            <p:cNvSpPr/>
            <p:nvPr/>
          </p:nvSpPr>
          <p:spPr>
            <a:xfrm flipH="1">
              <a:off x="5624512" y="0"/>
              <a:ext cx="1" cy="2625725"/>
            </a:xfrm>
            <a:prstGeom prst="line">
              <a:avLst/>
            </a:prstGeom>
            <a:noFill/>
            <a:ln w="28575" cap="sq">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4" name="Shape 474"/>
            <p:cNvSpPr/>
            <p:nvPr/>
          </p:nvSpPr>
          <p:spPr>
            <a:xfrm>
              <a:off x="4065912" y="-1"/>
              <a:ext cx="1558601" cy="1"/>
            </a:xfrm>
            <a:prstGeom prst="line">
              <a:avLst/>
            </a:prstGeom>
            <a:noFill/>
            <a:ln w="12700" cap="flat">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5" name="Shape 475"/>
            <p:cNvSpPr/>
            <p:nvPr/>
          </p:nvSpPr>
          <p:spPr>
            <a:xfrm>
              <a:off x="880947" y="-1"/>
              <a:ext cx="3184966" cy="1"/>
            </a:xfrm>
            <a:prstGeom prst="line">
              <a:avLst/>
            </a:prstGeom>
            <a:noFill/>
            <a:ln w="28575" cap="sq">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sp>
          <p:nvSpPr>
            <p:cNvPr id="476" name="Shape 476"/>
            <p:cNvSpPr/>
            <p:nvPr/>
          </p:nvSpPr>
          <p:spPr>
            <a:xfrm flipH="1">
              <a:off x="0" y="1443279"/>
              <a:ext cx="1" cy="1182447"/>
            </a:xfrm>
            <a:prstGeom prst="line">
              <a:avLst/>
            </a:prstGeom>
            <a:noFill/>
            <a:ln w="28575" cap="sq">
              <a:solidFill>
                <a:srgbClr val="FFFFCC"/>
              </a:solidFill>
              <a:prstDash val="solid"/>
              <a:round/>
            </a:ln>
            <a:effectLst/>
          </p:spPr>
          <p:txBody>
            <a:bodyPr wrap="square" lIns="45719" tIns="45719" rIns="45719" bIns="45719" numCol="1" anchor="t">
              <a:noAutofit/>
            </a:bodyPr>
            <a:lstStyle/>
            <a:p>
              <a:pPr>
                <a:defRPr>
                  <a:solidFill>
                    <a:srgbClr val="FFFFFF"/>
                  </a:solidFill>
                </a:defRPr>
              </a:pPr>
            </a:p>
          </p:txBody>
        </p:sp>
      </p:grpSp>
      <p:sp>
        <p:nvSpPr>
          <p:cNvPr id="478" name="Shape 478"/>
          <p:cNvSpPr/>
          <p:nvPr/>
        </p:nvSpPr>
        <p:spPr>
          <a:xfrm>
            <a:off x="-1" y="5613400"/>
            <a:ext cx="9144002" cy="1322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800">
                <a:solidFill>
                  <a:srgbClr val="FFFFFF"/>
                </a:solidFill>
                <a:latin typeface="+mn-lt"/>
                <a:ea typeface="+mn-ea"/>
                <a:cs typeface="+mn-cs"/>
                <a:sym typeface="Times New Roman"/>
              </a:defRPr>
            </a:pPr>
            <a:r>
              <a:t>Mais la mortalité est restée stable. </a:t>
            </a:r>
          </a:p>
          <a:p>
            <a:pPr algn="ctr" defTabSz="457200">
              <a:defRPr sz="1800" u="sng">
                <a:solidFill>
                  <a:srgbClr val="FFFFFF"/>
                </a:solidFill>
                <a:latin typeface="+mn-lt"/>
                <a:ea typeface="+mn-ea"/>
                <a:cs typeface="+mn-cs"/>
                <a:sym typeface="Times New Roman"/>
              </a:defRPr>
            </a:pPr>
            <a:r>
              <a:t>Les choses ne se passent décidemment </a:t>
            </a:r>
            <a:r>
              <a:rPr>
                <a:latin typeface="Tahoma"/>
                <a:ea typeface="Tahoma"/>
                <a:cs typeface="Tahoma"/>
                <a:sym typeface="Tahoma"/>
              </a:rPr>
              <a:t>pas</a:t>
            </a:r>
            <a:r>
              <a:t> comme prévu ! </a:t>
            </a:r>
          </a:p>
          <a:p>
            <a:pPr algn="ctr" defTabSz="457200">
              <a:defRPr b="1" sz="2400" u="sng">
                <a:solidFill>
                  <a:srgbClr val="FFFFFF"/>
                </a:solidFill>
                <a:latin typeface="+mn-lt"/>
                <a:ea typeface="+mn-ea"/>
                <a:cs typeface="+mn-cs"/>
                <a:sym typeface="Times New Roman"/>
              </a:defRPr>
            </a:pP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480"/>
          <p:cNvSpPr/>
          <p:nvPr/>
        </p:nvSpPr>
        <p:spPr>
          <a:xfrm>
            <a:off x="990600" y="398780"/>
            <a:ext cx="6807200" cy="5298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457200">
              <a:defRPr b="1" sz="2400" u="sng">
                <a:solidFill>
                  <a:srgbClr val="FFFFFF"/>
                </a:solidFill>
              </a:defRPr>
            </a:pPr>
          </a:p>
          <a:p>
            <a:pPr algn="ctr" defTabSz="457200">
              <a:defRPr b="1" sz="2400" u="sng">
                <a:solidFill>
                  <a:srgbClr val="FFFFFF"/>
                </a:solidFill>
              </a:defRPr>
            </a:pPr>
          </a:p>
          <a:p>
            <a:pPr algn="ctr" defTabSz="457200">
              <a:defRPr b="1" sz="1800">
                <a:solidFill>
                  <a:srgbClr val="FFFFFF"/>
                </a:solidFill>
              </a:defRPr>
            </a:pPr>
          </a:p>
          <a:p>
            <a:pPr algn="ctr" defTabSz="457200">
              <a:defRPr b="1" sz="1800">
                <a:solidFill>
                  <a:srgbClr val="FFFFFF"/>
                </a:solidFill>
              </a:defRPr>
            </a:pPr>
          </a:p>
          <a:p>
            <a:pPr algn="ctr" defTabSz="457200">
              <a:defRPr sz="1800">
                <a:solidFill>
                  <a:srgbClr val="FFFFFF"/>
                </a:solidFill>
              </a:defRPr>
            </a:pPr>
          </a:p>
          <a:p>
            <a:pPr algn="ctr" defTabSz="457200">
              <a:defRPr sz="1800">
                <a:solidFill>
                  <a:srgbClr val="FFFFFF"/>
                </a:solidFill>
              </a:defRPr>
            </a:pPr>
            <a:r>
              <a:t>Ces constatations cliniques mettent à mal une spéculation théorique intuitive sans fondement scientifique, il était dès lors   prévisible que le dépistage de masse conduirait à une impasse.</a:t>
            </a:r>
          </a:p>
          <a:p>
            <a:pPr algn="ctr" defTabSz="457200">
              <a:defRPr sz="1800">
                <a:solidFill>
                  <a:srgbClr val="FFFFFF"/>
                </a:solidFill>
              </a:defRPr>
            </a:pPr>
          </a:p>
          <a:p>
            <a:pPr algn="ctr" defTabSz="457200">
              <a:defRPr sz="1800">
                <a:solidFill>
                  <a:srgbClr val="FFFFFF"/>
                </a:solidFill>
              </a:defRPr>
            </a:pPr>
          </a:p>
          <a:p>
            <a:pPr algn="ctr" defTabSz="457200">
              <a:defRPr b="1" sz="1800">
                <a:solidFill>
                  <a:srgbClr val="FFFFFF"/>
                </a:solidFill>
              </a:defRPr>
            </a:pPr>
          </a:p>
          <a:p>
            <a:pPr algn="ctr" defTabSz="457200">
              <a:defRPr b="1" sz="1800">
                <a:solidFill>
                  <a:srgbClr val="FFFFFF"/>
                </a:solidFill>
              </a:defRPr>
            </a:pPr>
          </a:p>
          <a:p>
            <a:pPr algn="ctr" defTabSz="457200">
              <a:defRPr b="1" sz="1800">
                <a:solidFill>
                  <a:srgbClr val="FFFFFF"/>
                </a:solidFill>
              </a:defRPr>
            </a:pPr>
          </a:p>
          <a:p>
            <a:pPr algn="ctr" defTabSz="457200">
              <a:defRPr sz="1800">
                <a:solidFill>
                  <a:srgbClr val="FFFFFF"/>
                </a:solidFill>
              </a:defRPr>
            </a:pPr>
            <a:r>
              <a:t> Pourtant, des études randomisées auraient montré une baisse de mortalité de 30 % dans les groupes dépistés, </a:t>
            </a:r>
            <a:r>
              <a:rPr b="1" u="sng"/>
              <a:t>qu’en est-il ? </a:t>
            </a:r>
            <a:endParaRPr b="1" u="sng"/>
          </a:p>
          <a:p>
            <a:pPr algn="ctr" defTabSz="457200">
              <a:defRPr sz="1800">
                <a:solidFill>
                  <a:srgbClr val="FFFFFF"/>
                </a:solidFill>
              </a:defRPr>
            </a:pPr>
          </a:p>
          <a:p>
            <a:pPr algn="ctr" defTabSz="457200">
              <a:defRPr sz="1800">
                <a:solidFill>
                  <a:srgbClr val="FFFFFF"/>
                </a:solidFill>
              </a:defRPr>
            </a:pP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idx="4294967295"/>
          </p:nvPr>
        </p:nvSpPr>
        <p:spPr>
          <a:xfrm>
            <a:off x="301625" y="731837"/>
            <a:ext cx="8637588" cy="66675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777240">
              <a:defRPr sz="1700">
                <a:solidFill>
                  <a:srgbClr val="FFFFFF"/>
                </a:solidFill>
              </a:defRPr>
            </a:pPr>
            <a:r>
              <a:t>problème !</a:t>
            </a:r>
            <a:r>
              <a:rPr sz="3740">
                <a:solidFill>
                  <a:srgbClr val="FFFFCC"/>
                </a:solidFill>
                <a:effectLst>
                  <a:outerShdw sx="100000" sy="100000" kx="0" ky="0" algn="b" rotWithShape="0" blurRad="10795" dist="21590" dir="2700000">
                    <a:srgbClr val="000000"/>
                  </a:outerShdw>
                </a:effectLst>
              </a:rPr>
              <a:t> </a:t>
            </a:r>
          </a:p>
        </p:txBody>
      </p:sp>
      <p:sp>
        <p:nvSpPr>
          <p:cNvPr id="188" name="Shape 188"/>
          <p:cNvSpPr/>
          <p:nvPr>
            <p:ph type="body" idx="4294967295"/>
          </p:nvPr>
        </p:nvSpPr>
        <p:spPr>
          <a:xfrm>
            <a:off x="1130300" y="2444750"/>
            <a:ext cx="6870700" cy="39671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2000"/>
            </a:pPr>
            <a:r>
              <a:t>   </a:t>
            </a:r>
            <a:r>
              <a:rPr sz="1800"/>
              <a:t>Le surdiagnostic n’est </a:t>
            </a:r>
            <a:r>
              <a:rPr sz="1800" u="sng"/>
              <a:t>identifiable ni par le soignant, ni par l’anatomopathologiste, ni par la patiente.</a:t>
            </a:r>
            <a:r>
              <a:rPr sz="1800"/>
              <a:t> Pour eux, il n’y a que des diagnostics.</a:t>
            </a:r>
            <a:endParaRPr sz="1800"/>
          </a:p>
          <a:p>
            <a:pPr>
              <a:defRPr sz="2000"/>
            </a:pPr>
          </a:p>
          <a:p>
            <a:pPr>
              <a:spcBef>
                <a:spcPts val="400"/>
              </a:spcBef>
              <a:buSzTx/>
              <a:buNone/>
              <a:defRPr sz="1800"/>
            </a:pPr>
            <a:r>
              <a:t>   Sa réalité est mise en lumière par l’épidémiologie en comparant des populations soumises à un dépistage d’intensité variable.</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title" idx="4294967295"/>
          </p:nvPr>
        </p:nvSpPr>
        <p:spPr>
          <a:xfrm>
            <a:off x="-1" y="609599"/>
            <a:ext cx="9144002"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a:solidFill>
                  <a:srgbClr val="FFFFFF"/>
                </a:solidFill>
              </a:defRPr>
            </a:pPr>
            <a:r>
              <a:t>Le dépistage : la polémique</a:t>
            </a:r>
            <a:r>
              <a:rPr sz="3200">
                <a:solidFill>
                  <a:srgbClr val="FFFFCC"/>
                </a:solidFill>
                <a:effectLst>
                  <a:outerShdw sx="100000" sy="100000" kx="0" ky="0" algn="b" rotWithShape="0" blurRad="12700" dist="25400" dir="2700000">
                    <a:srgbClr val="000000"/>
                  </a:outerShdw>
                </a:effectLst>
              </a:rPr>
              <a:t> </a:t>
            </a:r>
          </a:p>
        </p:txBody>
      </p:sp>
      <p:sp>
        <p:nvSpPr>
          <p:cNvPr id="483" name="Shape 483"/>
          <p:cNvSpPr/>
          <p:nvPr>
            <p:ph type="body" idx="4294967295"/>
          </p:nvPr>
        </p:nvSpPr>
        <p:spPr>
          <a:xfrm>
            <a:off x="1168400" y="2536825"/>
            <a:ext cx="6731000" cy="43211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1800"/>
            </a:pPr>
            <a:r>
              <a:t>   Les résultats des différentes études randomisées n’étant pas concordants, plusieurs </a:t>
            </a:r>
            <a:r>
              <a:rPr b="1"/>
              <a:t>méta analyses</a:t>
            </a:r>
            <a:r>
              <a:t> ont été réalisées.  </a:t>
            </a:r>
          </a:p>
          <a:p>
            <a:pPr>
              <a:defRPr sz="1800"/>
            </a:pPr>
          </a:p>
          <a:p>
            <a:pPr>
              <a:spcBef>
                <a:spcPts val="400"/>
              </a:spcBef>
              <a:buSzTx/>
              <a:buNone/>
              <a:defRPr sz="1800"/>
            </a:pPr>
            <a:r>
              <a:t>   Leurs conclusions, également divergentes, ont conduit à s’interroger sur la validité des procédures employées, </a:t>
            </a:r>
          </a:p>
          <a:p>
            <a:pPr>
              <a:spcBef>
                <a:spcPts val="400"/>
              </a:spcBef>
              <a:buSzTx/>
              <a:buNone/>
              <a:defRPr sz="1800"/>
            </a:pPr>
            <a:r>
              <a:t>     et sur les conséquences néfastes éventuelles de celles-ci.</a:t>
            </a:r>
          </a:p>
          <a:p>
            <a:pPr>
              <a:spcBef>
                <a:spcPts val="1100"/>
              </a:spcBef>
              <a:buSzTx/>
              <a:buNone/>
              <a:defRPr sz="4800"/>
            </a:pPr>
            <a:r>
              <a:t>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title" idx="4294967295"/>
          </p:nvPr>
        </p:nvSpPr>
        <p:spPr>
          <a:xfrm>
            <a:off x="1016000" y="706437"/>
            <a:ext cx="7035800" cy="11557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Le Lancet en 2000, la Cochrane en 2001 et 2011, Prescrire en 2006 et 2007 remettent en question la réalité d’une baisse de mortalité de 30 % acquise grâce au dépistage  </a:t>
            </a:r>
          </a:p>
        </p:txBody>
      </p:sp>
      <p:sp>
        <p:nvSpPr>
          <p:cNvPr id="486" name="Shape 486"/>
          <p:cNvSpPr/>
          <p:nvPr>
            <p:ph type="body" idx="4294967295"/>
          </p:nvPr>
        </p:nvSpPr>
        <p:spPr>
          <a:xfrm>
            <a:off x="838200" y="2528887"/>
            <a:ext cx="7454900" cy="38020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1800"/>
            </a:pPr>
            <a:r>
              <a:t>   Ils constatent que la méthodologie des essais n’obéit pas aux critères de qualité actuels et </a:t>
            </a:r>
            <a:r>
              <a:rPr u="sng"/>
              <a:t>qu’aucun essai concluant en faveur du dépistage n’atteint le niveau acceptable</a:t>
            </a:r>
            <a:r>
              <a:t> quand on tient compte :</a:t>
            </a:r>
          </a:p>
          <a:p>
            <a:pPr>
              <a:buSzTx/>
              <a:buNone/>
              <a:defRPr sz="1800">
                <a:effectLst>
                  <a:outerShdw sx="100000" sy="100000" kx="0" ky="0" algn="b" rotWithShape="0" blurRad="12700" dist="25400" dir="2700000">
                    <a:srgbClr val="000000"/>
                  </a:outerShdw>
                </a:effectLst>
              </a:defRPr>
            </a:pPr>
          </a:p>
          <a:p>
            <a:pPr lvl="1" marL="742950" indent="-285750">
              <a:spcBef>
                <a:spcPts val="0"/>
              </a:spcBef>
              <a:buClr>
                <a:srgbClr val="6FA9B7"/>
              </a:buClr>
              <a:buFont typeface="Wingdings"/>
              <a:defRPr sz="1800"/>
            </a:pPr>
            <a:r>
              <a:t>De la méthode de tirage au sort,</a:t>
            </a:r>
          </a:p>
          <a:p>
            <a:pPr lvl="1" marL="742950" indent="-285750">
              <a:spcBef>
                <a:spcPts val="0"/>
              </a:spcBef>
              <a:buClr>
                <a:srgbClr val="6FA9B7"/>
              </a:buClr>
              <a:buFont typeface="Wingdings"/>
              <a:defRPr sz="1800"/>
            </a:pPr>
            <a:r>
              <a:t>De la comparabilité des groupes,</a:t>
            </a:r>
          </a:p>
          <a:p>
            <a:pPr lvl="1" marL="742950" indent="-285750">
              <a:spcBef>
                <a:spcPts val="0"/>
              </a:spcBef>
              <a:buClr>
                <a:srgbClr val="6FA9B7"/>
              </a:buClr>
              <a:buFont typeface="Wingdings"/>
              <a:defRPr sz="1800"/>
            </a:pPr>
            <a:r>
              <a:t>Des exclusions en cours d’étude après randomisation</a:t>
            </a:r>
          </a:p>
          <a:p>
            <a:pPr lvl="1" marL="742950" indent="-285750">
              <a:spcBef>
                <a:spcPts val="0"/>
              </a:spcBef>
              <a:buClr>
                <a:srgbClr val="6FA9B7"/>
              </a:buClr>
              <a:buFont typeface="Wingdings"/>
              <a:defRPr sz="1800"/>
            </a:pPr>
            <a:r>
              <a:t>Du biais de classification des causes de décès en faveur des groupes dépistés</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ph type="body" idx="4294967295"/>
          </p:nvPr>
        </p:nvSpPr>
        <p:spPr>
          <a:xfrm>
            <a:off x="317500" y="871537"/>
            <a:ext cx="8140700" cy="56054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4762" indent="-4762">
              <a:spcBef>
                <a:spcPts val="400"/>
              </a:spcBef>
              <a:buSzTx/>
              <a:buNone/>
              <a:defRPr sz="1800"/>
            </a:pPr>
            <a:r>
              <a:t>     </a:t>
            </a:r>
            <a:r>
              <a:rPr sz="1600"/>
              <a:t>    “PARMI LES 7 ETUDES RANDOMISEES DE DEPISTAGE DE GRANDE  ENVERGURE DU CANCER DU SEIN :</a:t>
            </a:r>
            <a:endParaRPr sz="1600"/>
          </a:p>
          <a:p>
            <a:pPr marL="4762" indent="-4762">
              <a:buSzTx/>
              <a:buNone/>
              <a:defRPr sz="1800"/>
            </a:pPr>
          </a:p>
          <a:p>
            <a:pPr lvl="1" marL="0" indent="576262">
              <a:spcBef>
                <a:spcPts val="0"/>
              </a:spcBef>
              <a:buSzTx/>
              <a:buNone/>
              <a:defRPr sz="1800"/>
            </a:pPr>
            <a:r>
              <a:t>         </a:t>
            </a:r>
            <a:r>
              <a:rPr u="sng"/>
              <a:t>Aucune n’est complètement satisfaisante pour sa méthodologie</a:t>
            </a:r>
            <a:r>
              <a:t> :</a:t>
            </a:r>
          </a:p>
          <a:p>
            <a:pPr lvl="1" marL="0" indent="576262">
              <a:spcBef>
                <a:spcPts val="0"/>
              </a:spcBef>
              <a:buSzTx/>
              <a:buNone/>
              <a:defRPr sz="1800"/>
            </a:pPr>
            <a:r>
              <a:t> </a:t>
            </a:r>
          </a:p>
          <a:p>
            <a:pPr lvl="2" marL="1428750" indent="-255587">
              <a:spcBef>
                <a:spcPts val="0"/>
              </a:spcBef>
              <a:defRPr sz="1800"/>
            </a:pPr>
            <a:r>
              <a:t>2 sont de qualité moyenne (Malmö et Canada)</a:t>
            </a:r>
          </a:p>
          <a:p>
            <a:pPr lvl="2" marL="1428750" indent="-255587">
              <a:spcBef>
                <a:spcPts val="0"/>
              </a:spcBef>
              <a:defRPr sz="1800"/>
            </a:pPr>
            <a:r>
              <a:t>3 médiocres (Two-County, Stockholm et Göteborg)</a:t>
            </a:r>
          </a:p>
          <a:p>
            <a:pPr lvl="2" marL="1428750" indent="-255587">
              <a:spcBef>
                <a:spcPts val="0"/>
              </a:spcBef>
              <a:defRPr sz="1800"/>
            </a:pPr>
            <a:r>
              <a:t>2 nulles (New-York HIP et Edinburgh).  </a:t>
            </a:r>
          </a:p>
          <a:p>
            <a:pPr lvl="2" marL="0" indent="1428750">
              <a:spcBef>
                <a:spcPts val="0"/>
              </a:spcBef>
              <a:buSzTx/>
              <a:buNone/>
              <a:defRPr sz="1800"/>
            </a:pPr>
          </a:p>
          <a:p>
            <a:pPr lvl="2" marL="0" indent="1428750">
              <a:spcBef>
                <a:spcPts val="0"/>
              </a:spcBef>
              <a:buSzTx/>
              <a:buNone/>
              <a:defRPr sz="1800"/>
            </a:pPr>
            <a:r>
              <a:t>Or, ce sont les études médiocres ou nulles qui ont conclu à   l’efficacité observée sur le critère : décès par cancer du sein.</a:t>
            </a:r>
          </a:p>
          <a:p>
            <a:pPr lvl="2" marL="0" indent="1428750">
              <a:spcBef>
                <a:spcPts val="0"/>
              </a:spcBef>
              <a:buSzTx/>
              <a:buNone/>
              <a:defRPr sz="1800"/>
            </a:pPr>
          </a:p>
          <a:p>
            <a:pPr lvl="2" marL="0" indent="1428750">
              <a:spcBef>
                <a:spcPts val="0"/>
              </a:spcBef>
              <a:buSzTx/>
              <a:buNone/>
              <a:defRPr sz="1800"/>
            </a:pPr>
            <a:r>
              <a:t>Conclusion du rapport du </a:t>
            </a:r>
            <a:r>
              <a:rPr sz="1600"/>
              <a:t>COCHRANE GROUPE, OLSEN 0 en 2001 </a:t>
            </a:r>
            <a:r>
              <a:t>:</a:t>
            </a:r>
          </a:p>
          <a:p>
            <a:pPr lvl="2" marL="1428750" indent="-255587">
              <a:spcBef>
                <a:spcPts val="0"/>
              </a:spcBef>
              <a:defRPr b="1" sz="1800"/>
            </a:pPr>
          </a:p>
          <a:p>
            <a:pPr lvl="2" marL="0" indent="1428750">
              <a:spcBef>
                <a:spcPts val="0"/>
              </a:spcBef>
              <a:buSzTx/>
              <a:buNone/>
              <a:defRPr sz="1800"/>
            </a:pPr>
            <a:r>
              <a:t>“Il n’existe aucune preuve sûre que le dépistage du cancer du sein diminue la mortalité.”</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body" idx="4294967295"/>
          </p:nvPr>
        </p:nvSpPr>
        <p:spPr>
          <a:xfrm>
            <a:off x="900112" y="1068387"/>
            <a:ext cx="6973888" cy="5572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32613" indent="-332613" defTabSz="886968">
              <a:lnSpc>
                <a:spcPct val="80000"/>
              </a:lnSpc>
              <a:spcBef>
                <a:spcPts val="400"/>
              </a:spcBef>
              <a:buSzTx/>
              <a:buNone/>
              <a:defRPr sz="1940"/>
            </a:pPr>
            <a:r>
              <a:t>  </a:t>
            </a:r>
            <a:r>
              <a:rPr sz="1746"/>
              <a:t>Certains ont avancé d’autres méta analyses publiées entre 1993 et 1998 ; pour l’US Preventive Task Force (Intern Med. 2002;137(51):347-60) la réduction de mortalité annoncée était de 26 à 34%.</a:t>
            </a:r>
            <a:endParaRPr sz="1746"/>
          </a:p>
          <a:p>
            <a:pPr marL="332613" indent="-332613" defTabSz="886968">
              <a:lnSpc>
                <a:spcPct val="80000"/>
              </a:lnSpc>
              <a:spcBef>
                <a:spcPts val="400"/>
              </a:spcBef>
              <a:buSzTx/>
              <a:buNone/>
              <a:defRPr sz="1746"/>
            </a:pPr>
            <a:r>
              <a:t>    (Aujourd’hui, elle a été revue à la baisse seulement 16 % pour l’US Preventive TF )</a:t>
            </a:r>
          </a:p>
          <a:p>
            <a:pPr marL="332613" indent="-332613" defTabSz="886968">
              <a:lnSpc>
                <a:spcPct val="80000"/>
              </a:lnSpc>
              <a:buSzTx/>
              <a:buNone/>
              <a:defRPr sz="1746"/>
            </a:pPr>
          </a:p>
          <a:p>
            <a:pPr marL="332613" indent="-332613" defTabSz="886968">
              <a:lnSpc>
                <a:spcPct val="80000"/>
              </a:lnSpc>
              <a:spcBef>
                <a:spcPts val="400"/>
              </a:spcBef>
              <a:buSzTx/>
              <a:buNone/>
              <a:defRPr sz="1746"/>
            </a:pPr>
            <a:r>
              <a:t>    Ils accusent la « Cochrane » de partialité. </a:t>
            </a:r>
          </a:p>
          <a:p>
            <a:pPr marL="332613" indent="-332613" defTabSz="886968">
              <a:lnSpc>
                <a:spcPct val="80000"/>
              </a:lnSpc>
              <a:spcBef>
                <a:spcPts val="400"/>
              </a:spcBef>
              <a:buSzTx/>
              <a:buNone/>
              <a:defRPr sz="1746"/>
            </a:pPr>
            <a:r>
              <a:t>    Or si certains essais contrôlés ont été retenus par la Cochrane et pas d’autres, ce n’est pas à cause de leurs résultats mais de leur qualité et parce qu’ils ont fait </a:t>
            </a:r>
            <a:r>
              <a:rPr b="1" u="sng"/>
              <a:t>l’objet d’audits indépendants sur les biais</a:t>
            </a:r>
            <a:r>
              <a:t>.</a:t>
            </a:r>
          </a:p>
          <a:p>
            <a:pPr marL="332613" indent="-332613" defTabSz="886968">
              <a:lnSpc>
                <a:spcPct val="80000"/>
              </a:lnSpc>
              <a:spcBef>
                <a:spcPts val="400"/>
              </a:spcBef>
              <a:buSzTx/>
              <a:buNone/>
              <a:defRPr sz="1746"/>
            </a:pPr>
            <a:r>
              <a:t> </a:t>
            </a:r>
          </a:p>
          <a:p>
            <a:pPr marL="332613" indent="-332613" defTabSz="886968">
              <a:lnSpc>
                <a:spcPct val="80000"/>
              </a:lnSpc>
              <a:spcBef>
                <a:spcPts val="400"/>
              </a:spcBef>
              <a:buSzTx/>
              <a:buNone/>
              <a:defRPr sz="1746"/>
            </a:pPr>
            <a:r>
              <a:t>    On ne peut pas accorder le même crédit à des études randomisées de qualité très inégale. </a:t>
            </a:r>
          </a:p>
          <a:p>
            <a:pPr marL="332613" indent="-332613" defTabSz="886968">
              <a:lnSpc>
                <a:spcPct val="80000"/>
              </a:lnSpc>
              <a:buSzTx/>
              <a:buNone/>
              <a:defRPr sz="2716"/>
            </a:pPr>
          </a:p>
          <a:p>
            <a:pPr marL="332613" indent="-332613" defTabSz="886968">
              <a:lnSpc>
                <a:spcPct val="80000"/>
              </a:lnSpc>
              <a:defRPr b="1" sz="1164"/>
            </a:pPr>
          </a:p>
          <a:p>
            <a:pPr marL="332613" indent="-332613" defTabSz="886968">
              <a:lnSpc>
                <a:spcPct val="80000"/>
              </a:lnSpc>
              <a:buSzTx/>
              <a:buNone/>
              <a:defRPr b="1" sz="1746"/>
            </a:pPr>
          </a:p>
          <a:p>
            <a:pPr marL="332613" indent="-332613" defTabSz="886968">
              <a:lnSpc>
                <a:spcPct val="80000"/>
              </a:lnSpc>
              <a:buSzTx/>
              <a:buNone/>
              <a:defRPr sz="2328"/>
            </a:pPr>
          </a:p>
          <a:p>
            <a:pPr marL="332613" indent="-332613" defTabSz="886968">
              <a:lnSpc>
                <a:spcPct val="80000"/>
              </a:lnSpc>
              <a:spcBef>
                <a:spcPts val="300"/>
              </a:spcBef>
              <a:buSzTx/>
              <a:buNone/>
              <a:defRPr sz="1358"/>
            </a:pPr>
            <a:r>
              <a:t>      -  Journal de Radiologie, 2006 ; 87. « Dépistage du cancer du sein : quand l’arrière garde se met en avant… »</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ph type="body" idx="4294967295"/>
          </p:nvPr>
        </p:nvSpPr>
        <p:spPr>
          <a:xfrm>
            <a:off x="863600" y="254000"/>
            <a:ext cx="6972300" cy="6858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609600" indent="-609600">
              <a:lnSpc>
                <a:spcPct val="90000"/>
              </a:lnSpc>
              <a:spcBef>
                <a:spcPts val="600"/>
              </a:spcBef>
              <a:buSzTx/>
              <a:buNone/>
              <a:defRPr sz="2800"/>
            </a:pPr>
            <a:r>
              <a:t>      </a:t>
            </a:r>
          </a:p>
          <a:p>
            <a:pPr marL="609600" indent="-609600">
              <a:lnSpc>
                <a:spcPct val="90000"/>
              </a:lnSpc>
              <a:spcBef>
                <a:spcPts val="400"/>
              </a:spcBef>
              <a:buSzTx/>
              <a:buNone/>
              <a:defRPr sz="2000"/>
            </a:pPr>
            <a:r>
              <a:t>       </a:t>
            </a:r>
          </a:p>
          <a:p>
            <a:pPr marL="609600" indent="-609600">
              <a:lnSpc>
                <a:spcPct val="90000"/>
              </a:lnSpc>
              <a:spcBef>
                <a:spcPts val="400"/>
              </a:spcBef>
              <a:buSzTx/>
              <a:buNone/>
              <a:defRPr sz="2000"/>
            </a:pPr>
            <a:r>
              <a:t>       </a:t>
            </a:r>
          </a:p>
          <a:p>
            <a:pPr marL="609600" indent="-609600">
              <a:lnSpc>
                <a:spcPct val="90000"/>
              </a:lnSpc>
              <a:spcBef>
                <a:spcPts val="400"/>
              </a:spcBef>
              <a:buSzTx/>
              <a:buNone/>
              <a:defRPr sz="2000"/>
            </a:pPr>
            <a:r>
              <a:t>  </a:t>
            </a:r>
            <a:r>
              <a:rPr sz="1800"/>
              <a:t>      Parmi les expériences randomisées censées avoir prouvé une baisse de mortalité de 30 % dans les groupes dépistés, </a:t>
            </a:r>
            <a:endParaRPr sz="1800"/>
          </a:p>
          <a:p>
            <a:pPr marL="609600" indent="-609600">
              <a:lnSpc>
                <a:spcPct val="90000"/>
              </a:lnSpc>
              <a:spcBef>
                <a:spcPts val="400"/>
              </a:spcBef>
              <a:buSzTx/>
              <a:buNone/>
              <a:defRPr sz="1800"/>
            </a:pPr>
            <a:r>
              <a:t>        certaines ont donné lieu à des publications d’une variabilité surprenante  tant au niveau des résultats que des informations fournies sur le processus de randomisation, la date de début de suivi et même des effectifs des groupes témoins.</a:t>
            </a:r>
          </a:p>
          <a:p>
            <a:pPr marL="609600" indent="-609600">
              <a:lnSpc>
                <a:spcPct val="90000"/>
              </a:lnSpc>
              <a:buSzTx/>
              <a:buNone/>
              <a:defRPr sz="2000"/>
            </a:pPr>
          </a:p>
          <a:p>
            <a:pPr marL="609600" indent="-609600">
              <a:lnSpc>
                <a:spcPct val="90000"/>
              </a:lnSpc>
              <a:spcBef>
                <a:spcPts val="400"/>
              </a:spcBef>
              <a:buSzTx/>
              <a:buNone/>
              <a:defRPr sz="2000"/>
            </a:pPr>
            <a:r>
              <a:t>     </a:t>
            </a:r>
          </a:p>
          <a:p>
            <a:pPr marL="609600" indent="-609600">
              <a:lnSpc>
                <a:spcPct val="90000"/>
              </a:lnSpc>
              <a:spcBef>
                <a:spcPts val="400"/>
              </a:spcBef>
              <a:buSzTx/>
              <a:buNone/>
              <a:defRPr sz="2000"/>
            </a:pPr>
            <a:r>
              <a:t>    </a:t>
            </a:r>
            <a:r>
              <a:rPr sz="1400"/>
              <a:t> 1) </a:t>
            </a:r>
            <a:r>
              <a:rPr sz="1400" u="sng"/>
              <a:t>Nyström L, Andresson I, Bjurstam N, Frisell J, Nordenskjöld B, Rutquist LE.</a:t>
            </a:r>
            <a:r>
              <a:rPr sz="1400"/>
              <a:t> </a:t>
            </a:r>
            <a:endParaRPr sz="1400"/>
          </a:p>
          <a:p>
            <a:pPr marL="609600" indent="-609600">
              <a:lnSpc>
                <a:spcPct val="90000"/>
              </a:lnSpc>
              <a:spcBef>
                <a:spcPts val="300"/>
              </a:spcBef>
              <a:buSzTx/>
              <a:buNone/>
              <a:defRPr sz="1400"/>
            </a:pPr>
            <a:r>
              <a:t>       Long-term effects of mammography screening: updated overview of the Swedish randomised trials. (</a:t>
            </a:r>
            <a:r>
              <a:t>Ostergötland) </a:t>
            </a:r>
            <a:r>
              <a:t>Lancet 2002; 359:909-19.</a:t>
            </a:r>
          </a:p>
          <a:p>
            <a:pPr marL="609600" indent="-609600">
              <a:lnSpc>
                <a:spcPct val="90000"/>
              </a:lnSpc>
              <a:defRPr sz="1400"/>
            </a:pPr>
          </a:p>
          <a:p>
            <a:pPr marL="609600" indent="-609600">
              <a:lnSpc>
                <a:spcPct val="90000"/>
              </a:lnSpc>
              <a:spcBef>
                <a:spcPts val="300"/>
              </a:spcBef>
              <a:buSzTx/>
              <a:buNone/>
              <a:defRPr sz="1400"/>
            </a:pPr>
            <a:r>
              <a:t>       2) </a:t>
            </a:r>
            <a:r>
              <a:rPr u="sng"/>
              <a:t>Tabar L, VitakB, Chen HH et al.</a:t>
            </a:r>
            <a:endParaRPr u="sng"/>
          </a:p>
          <a:p>
            <a:pPr marL="609600" indent="-609600">
              <a:lnSpc>
                <a:spcPct val="90000"/>
              </a:lnSpc>
              <a:spcBef>
                <a:spcPts val="300"/>
              </a:spcBef>
              <a:buSzTx/>
              <a:buNone/>
              <a:defRPr sz="1400"/>
            </a:pPr>
            <a:r>
              <a:t>       The Swedish Two-County Trial twenty years later. Updated mortality results and new insights from long-term follow-up.</a:t>
            </a:r>
          </a:p>
          <a:p>
            <a:pPr marL="609600" indent="-609600">
              <a:lnSpc>
                <a:spcPct val="90000"/>
              </a:lnSpc>
              <a:spcBef>
                <a:spcPts val="300"/>
              </a:spcBef>
              <a:buSzTx/>
              <a:buNone/>
              <a:defRPr sz="1400"/>
            </a:pPr>
            <a:r>
              <a:t>        Radiol Clin North Am 2000 ; 38:625-51.</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idx="4294967295"/>
          </p:nvPr>
        </p:nvSpPr>
        <p:spPr>
          <a:xfrm>
            <a:off x="-1" y="0"/>
            <a:ext cx="9144002" cy="11461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a:solidFill>
                  <a:srgbClr val="FFFFFF"/>
                </a:solidFill>
              </a:defRPr>
            </a:pPr>
            <a:r>
              <a:t>Deux publications avec des résultats différents pour une même étude (Comté </a:t>
            </a:r>
            <a:r>
              <a:rPr u="sng"/>
              <a:t>d’Ostergötland</a:t>
            </a:r>
            <a:r>
              <a:t>, inclus dans l’expérience des deux comtés suédois)</a:t>
            </a:r>
          </a:p>
        </p:txBody>
      </p:sp>
      <p:graphicFrame>
        <p:nvGraphicFramePr>
          <p:cNvPr id="495" name="Table 495"/>
          <p:cNvGraphicFramePr/>
          <p:nvPr/>
        </p:nvGraphicFramePr>
        <p:xfrm>
          <a:off x="0" y="938212"/>
          <a:ext cx="9144000" cy="51704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97025"/>
                <a:gridCol w="2074862"/>
                <a:gridCol w="1992312"/>
                <a:gridCol w="2128837"/>
                <a:gridCol w="1350962"/>
              </a:tblGrid>
              <a:tr h="2740025">
                <a:tc>
                  <a:txBody>
                    <a:bodyPr/>
                    <a:lstStyle/>
                    <a:p>
                      <a:pPr marL="342900" indent="-342900" algn="ctr">
                        <a:defRPr b="1" sz="1800">
                          <a:solidFill>
                            <a:srgbClr val="FFFFFF"/>
                          </a:solidFill>
                        </a:defRPr>
                      </a:pPr>
                      <a:r>
                        <a:t>Même étude</a:t>
                      </a:r>
                      <a:endParaRPr>
                        <a:latin typeface="+mn-lt"/>
                        <a:ea typeface="+mn-ea"/>
                        <a:cs typeface="+mn-cs"/>
                        <a:sym typeface="Times New Roman"/>
                      </a:endParaRPr>
                    </a:p>
                    <a:p>
                      <a:pPr marL="342900" indent="-342900" algn="ctr">
                        <a:defRPr b="1" sz="1800">
                          <a:solidFill>
                            <a:srgbClr val="FFFFFF"/>
                          </a:solidFill>
                        </a:defRPr>
                      </a:pPr>
                      <a:r>
                        <a:t>Même lieu</a:t>
                      </a:r>
                    </a:p>
                    <a:p>
                      <a:pPr marL="342900" indent="-342900" algn="ctr">
                        <a:defRPr b="1" sz="1800">
                          <a:solidFill>
                            <a:srgbClr val="FFFFFF"/>
                          </a:solidFill>
                        </a:defRPr>
                      </a:pPr>
                      <a:r>
                        <a:t>Même</a:t>
                      </a:r>
                    </a:p>
                    <a:p>
                      <a:pPr marL="342900" indent="-342900" algn="ctr">
                        <a:defRPr b="1" sz="1800">
                          <a:solidFill>
                            <a:srgbClr val="FFFFFF"/>
                          </a:solidFill>
                        </a:defRPr>
                      </a:pPr>
                      <a:r>
                        <a:t>population</a:t>
                      </a:r>
                      <a:endParaRPr>
                        <a:latin typeface="+mn-lt"/>
                        <a:ea typeface="+mn-ea"/>
                        <a:cs typeface="+mn-cs"/>
                        <a:sym typeface="Times New Roman"/>
                      </a:endParaRPr>
                    </a:p>
                    <a:p>
                      <a:pPr marL="342900" indent="-342900" algn="ctr">
                        <a:defRPr b="1" sz="1800">
                          <a:solidFill>
                            <a:srgbClr val="FFFFFF"/>
                          </a:solidFill>
                        </a:defRPr>
                      </a:pPr>
                      <a:r>
                        <a:t>Même</a:t>
                      </a:r>
                    </a:p>
                    <a:p>
                      <a:pPr marL="342900" indent="-342900" algn="ctr">
                        <a:defRPr b="1" sz="1800">
                          <a:solidFill>
                            <a:srgbClr val="FFFFFF"/>
                          </a:solidFill>
                        </a:defRPr>
                      </a:pPr>
                      <a:r>
                        <a:t> source ?</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a:solidFill>
                            <a:srgbClr val="FFFFFF"/>
                          </a:solidFill>
                        </a:rPr>
                        <a:t>Décès par cancer du sein dans le groupe d’intervention</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a:solidFill>
                            <a:srgbClr val="FFFFFF"/>
                          </a:solidFill>
                        </a:rPr>
                        <a:t>Décès par cancer du sein dans le groupe témoin</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a:solidFill>
                            <a:srgbClr val="FFFFFF"/>
                          </a:solidFill>
                        </a:rPr>
                        <a:t>Personnes-années de suivi en milliers</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a:solidFill>
                            <a:srgbClr val="FFFFFF"/>
                          </a:solidFill>
                        </a:rPr>
                        <a:t>Risque relatif</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23987">
                <a:tc>
                  <a:txBody>
                    <a:bodyPr/>
                    <a:lstStyle/>
                    <a:p>
                      <a:pPr marL="342900" indent="-342900" algn="ctr">
                        <a:defRPr sz="1800">
                          <a:solidFill>
                            <a:srgbClr val="000000"/>
                          </a:solidFill>
                        </a:defRPr>
                      </a:pPr>
                      <a:r>
                        <a:rPr b="1" u="sng">
                          <a:solidFill>
                            <a:srgbClr val="FFFFFF"/>
                          </a:solidFill>
                        </a:rPr>
                        <a:t>Nyström et al. 2002 [1]</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a:solidFill>
                            <a:srgbClr val="FFFFFF"/>
                          </a:solidFill>
                        </a:rPr>
                        <a:t>177</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a:solidFill>
                            <a:srgbClr val="FFFFFF"/>
                          </a:solidFill>
                        </a:rPr>
                        <a:t>190</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a:solidFill>
                            <a:srgbClr val="FFFFFF"/>
                          </a:solidFill>
                        </a:rPr>
                        <a:t>1161</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u="sng">
                          <a:solidFill>
                            <a:srgbClr val="FFFFFF"/>
                          </a:solidFill>
                        </a:rPr>
                        <a:t>0.90</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006475">
                <a:tc>
                  <a:txBody>
                    <a:bodyPr/>
                    <a:lstStyle/>
                    <a:p>
                      <a:pPr marL="342900" indent="-342900" algn="ctr">
                        <a:defRPr b="1" sz="1800">
                          <a:solidFill>
                            <a:srgbClr val="FFFFCC"/>
                          </a:solidFill>
                          <a:effectLst>
                            <a:outerShdw sx="100000" sy="100000" kx="0" ky="0" algn="b" rotWithShape="0" blurRad="12700" dist="25400" dir="2700000">
                              <a:srgbClr val="000000"/>
                            </a:outerShdw>
                          </a:effectLst>
                        </a:defRPr>
                      </a:pPr>
                      <a:r>
                        <a:t>Tabar et al. </a:t>
                      </a:r>
                      <a:endParaRPr>
                        <a:latin typeface="+mn-lt"/>
                        <a:ea typeface="+mn-ea"/>
                        <a:cs typeface="+mn-cs"/>
                        <a:sym typeface="Times New Roman"/>
                      </a:endParaRPr>
                    </a:p>
                    <a:p>
                      <a:pPr marL="342900" indent="-342900" algn="ctr">
                        <a:defRPr b="1" sz="1800">
                          <a:solidFill>
                            <a:srgbClr val="FFFFCC"/>
                          </a:solidFill>
                          <a:effectLst>
                            <a:outerShdw sx="100000" sy="100000" kx="0" ky="0" algn="b" rotWithShape="0" blurRad="12700" dist="25400" dir="2700000">
                              <a:srgbClr val="000000"/>
                            </a:outerShdw>
                          </a:effectLst>
                        </a:defRPr>
                      </a:pPr>
                      <a:r>
                        <a:t>2000 [2]</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a:solidFill>
                            <a:srgbClr val="FFFFCC"/>
                          </a:solidFill>
                          <a:effectLst>
                            <a:outerShdw sx="100000" sy="100000" kx="0" ky="0" algn="b" rotWithShape="0" blurRad="12700" dist="25400" dir="2700000">
                              <a:srgbClr val="000000"/>
                            </a:outerShdw>
                          </a:effectLst>
                        </a:rPr>
                        <a:t>167</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a:solidFill>
                            <a:srgbClr val="FFFFCC"/>
                          </a:solidFill>
                          <a:effectLst>
                            <a:outerShdw sx="100000" sy="100000" kx="0" ky="0" algn="b" rotWithShape="0" blurRad="12700" dist="25400" dir="2700000">
                              <a:srgbClr val="000000"/>
                            </a:outerShdw>
                          </a:effectLst>
                        </a:rPr>
                        <a:t>213</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a:solidFill>
                            <a:srgbClr val="FFFFCC"/>
                          </a:solidFill>
                          <a:effectLst>
                            <a:outerShdw sx="100000" sy="100000" kx="0" ky="0" algn="b" rotWithShape="0" blurRad="12700" dist="25400" dir="2700000">
                              <a:srgbClr val="000000"/>
                            </a:outerShdw>
                          </a:effectLst>
                        </a:rPr>
                        <a:t>1304</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ctr">
                        <a:defRPr sz="1800">
                          <a:solidFill>
                            <a:srgbClr val="000000"/>
                          </a:solidFill>
                        </a:defRPr>
                      </a:pPr>
                      <a:r>
                        <a:rPr b="1" u="sng">
                          <a:solidFill>
                            <a:srgbClr val="FFFFCC"/>
                          </a:solidFill>
                          <a:effectLst>
                            <a:outerShdw sx="100000" sy="100000" kx="0" ky="0" algn="b" rotWithShape="0" blurRad="12700" dist="25400" dir="2700000">
                              <a:srgbClr val="000000"/>
                            </a:outerShdw>
                          </a:effectLst>
                        </a:rPr>
                        <a:t>0.76</a:t>
                      </a:r>
                    </a:p>
                  </a:txBody>
                  <a:tcPr marL="45726" marR="45726" marT="45726" marB="45726"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496" name="Shape 496"/>
          <p:cNvSpPr/>
          <p:nvPr/>
        </p:nvSpPr>
        <p:spPr>
          <a:xfrm>
            <a:off x="88899" y="6172200"/>
            <a:ext cx="9055102"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solidFill>
                  <a:srgbClr val="FFFFFF"/>
                </a:solidFill>
              </a:defRPr>
            </a:pPr>
            <a:r>
              <a:t> </a:t>
            </a:r>
            <a:r>
              <a:rPr sz="1800" u="sng"/>
              <a:t>Les femmes avec un cancer du sein diagnostiqué à l’inclusion dans le groupe dépisté ont été exclues dans l’étude de Tabar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8" name="Shape 498"/>
          <p:cNvSpPr/>
          <p:nvPr/>
        </p:nvSpPr>
        <p:spPr>
          <a:xfrm>
            <a:off x="-228601" y="999424"/>
            <a:ext cx="8980489" cy="170479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defRPr b="1" sz="1800">
                <a:solidFill>
                  <a:srgbClr val="FFFFFF"/>
                </a:solidFill>
                <a:latin typeface="+mn-lt"/>
                <a:ea typeface="+mn-ea"/>
                <a:cs typeface="+mn-cs"/>
                <a:sym typeface="Times New Roman"/>
              </a:defRPr>
            </a:pPr>
            <a:r>
              <a:t>Doute confirmé</a:t>
            </a:r>
          </a:p>
          <a:p>
            <a:pPr algn="ctr" defTabSz="457200">
              <a:defRPr b="1" sz="1600">
                <a:solidFill>
                  <a:srgbClr val="FFFFFF"/>
                </a:solidFill>
                <a:latin typeface="+mn-lt"/>
                <a:ea typeface="+mn-ea"/>
                <a:cs typeface="+mn-cs"/>
                <a:sym typeface="Times New Roman"/>
              </a:defRPr>
            </a:pPr>
          </a:p>
          <a:p>
            <a:pPr algn="ctr" defTabSz="457200">
              <a:defRPr i="1" sz="1600">
                <a:solidFill>
                  <a:srgbClr val="FFFFFF"/>
                </a:solidFill>
                <a:latin typeface="+mn-lt"/>
                <a:ea typeface="+mn-ea"/>
                <a:cs typeface="+mn-cs"/>
                <a:sym typeface="Times New Roman"/>
              </a:defRPr>
            </a:pPr>
            <a:r>
              <a:t>Results of the Two-County trial of mammography screening are not compatible</a:t>
            </a:r>
          </a:p>
          <a:p>
            <a:pPr algn="ctr" defTabSz="457200">
              <a:defRPr i="1" sz="1600">
                <a:solidFill>
                  <a:srgbClr val="FFFFFF"/>
                </a:solidFill>
                <a:latin typeface="+mn-lt"/>
                <a:ea typeface="+mn-ea"/>
                <a:cs typeface="+mn-cs"/>
                <a:sym typeface="Times New Roman"/>
              </a:defRPr>
            </a:pPr>
            <a:r>
              <a:t>with contemporaneous official breast cancer statistics in Sweden</a:t>
            </a:r>
            <a:r>
              <a:rPr i="0"/>
              <a:t> .</a:t>
            </a:r>
          </a:p>
          <a:p>
            <a:pPr algn="ctr" defTabSz="457200">
              <a:defRPr sz="1600">
                <a:solidFill>
                  <a:srgbClr val="FFFFFF"/>
                </a:solidFill>
                <a:latin typeface="+mn-lt"/>
                <a:ea typeface="+mn-ea"/>
                <a:cs typeface="+mn-cs"/>
                <a:sym typeface="Times New Roman"/>
              </a:defRPr>
            </a:pPr>
            <a:r>
              <a:t>Dan. Med. Bull.   </a:t>
            </a:r>
            <a:r>
              <a:rPr b="1"/>
              <a:t>2006</a:t>
            </a:r>
            <a:r>
              <a:t> ; 53 : 438-40.</a:t>
            </a:r>
          </a:p>
          <a:p>
            <a:pPr algn="ctr" defTabSz="457200">
              <a:defRPr b="1" sz="1800" u="sng">
                <a:solidFill>
                  <a:srgbClr val="FFFFFF"/>
                </a:solidFill>
                <a:latin typeface="+mn-lt"/>
                <a:ea typeface="+mn-ea"/>
                <a:cs typeface="+mn-cs"/>
                <a:sym typeface="Times New Roman"/>
              </a:defRPr>
            </a:pPr>
          </a:p>
          <a:p>
            <a:pPr algn="ctr" defTabSz="457200">
              <a:defRPr b="1" sz="1800">
                <a:solidFill>
                  <a:srgbClr val="FFFFFF"/>
                </a:solidFill>
                <a:latin typeface="+mn-lt"/>
                <a:ea typeface="+mn-ea"/>
                <a:cs typeface="+mn-cs"/>
                <a:sym typeface="Times New Roman"/>
              </a:defRPr>
            </a:pPr>
            <a:r>
              <a:t>ZAHL PH et coll  </a:t>
            </a:r>
          </a:p>
        </p:txBody>
      </p:sp>
      <p:sp>
        <p:nvSpPr>
          <p:cNvPr id="499" name="Shape 499"/>
          <p:cNvSpPr/>
          <p:nvPr/>
        </p:nvSpPr>
        <p:spPr>
          <a:xfrm>
            <a:off x="1295400" y="3738562"/>
            <a:ext cx="6935788" cy="8818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r>
              <a:t>Ces chercheurs montrent notamment que les résultats publiés concernant l’essai des deux comtés sont </a:t>
            </a:r>
            <a:r>
              <a:rPr u="sng"/>
              <a:t>incompatibles</a:t>
            </a:r>
            <a:r>
              <a:t> avec les données du fichier national suédois !</a:t>
            </a:r>
          </a:p>
        </p:txBody>
      </p:sp>
      <p:sp>
        <p:nvSpPr>
          <p:cNvPr id="500" name="Shape 500"/>
          <p:cNvSpPr/>
          <p:nvPr/>
        </p:nvSpPr>
        <p:spPr>
          <a:xfrm>
            <a:off x="246062" y="5794375"/>
            <a:ext cx="7640638"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400">
                <a:solidFill>
                  <a:srgbClr val="FFFFFF"/>
                </a:solidFill>
              </a:defRPr>
            </a:pPr>
            <a:r>
              <a:t>The Lancet, 25 – 11- 2006 : « What is publication ? » </a:t>
            </a:r>
          </a:p>
          <a:p>
            <a:pPr defTabSz="457200">
              <a:defRPr b="1" sz="1400">
                <a:solidFill>
                  <a:srgbClr val="FFFFFF"/>
                </a:solidFill>
              </a:defRPr>
            </a:pPr>
            <a:r>
              <a:t>à propos de la censure de ces preuves dans l’European Journal of Cancer</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Shape 502"/>
          <p:cNvSpPr/>
          <p:nvPr>
            <p:ph type="title" idx="4294967295"/>
          </p:nvPr>
        </p:nvSpPr>
        <p:spPr>
          <a:xfrm>
            <a:off x="-1" y="228600"/>
            <a:ext cx="9144002" cy="6969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META ANALYSE COCHRANE PLUS RECENTE : octobre 2009</a:t>
            </a:r>
          </a:p>
        </p:txBody>
      </p:sp>
      <p:sp>
        <p:nvSpPr>
          <p:cNvPr id="503" name="Shape 503"/>
          <p:cNvSpPr/>
          <p:nvPr>
            <p:ph type="body" idx="4294967295"/>
          </p:nvPr>
        </p:nvSpPr>
        <p:spPr>
          <a:xfrm>
            <a:off x="490537" y="1052512"/>
            <a:ext cx="8243888" cy="561657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36042" indent="-336042" defTabSz="896111">
              <a:lnSpc>
                <a:spcPct val="80000"/>
              </a:lnSpc>
              <a:spcBef>
                <a:spcPts val="400"/>
              </a:spcBef>
              <a:buSzTx/>
              <a:buNone/>
              <a:defRPr sz="1764">
                <a:effectLst>
                  <a:outerShdw sx="100000" sy="100000" kx="0" ky="0" algn="b" rotWithShape="0" blurRad="12446" dist="24892" dir="2700000">
                    <a:srgbClr val="000000"/>
                  </a:outerShdw>
                </a:effectLst>
              </a:defRPr>
            </a:pPr>
            <a:r>
              <a:t>    </a:t>
            </a:r>
            <a:r>
              <a:t>600 000 femmes incluses.   7 essais randomisés étudiés :</a:t>
            </a:r>
          </a:p>
          <a:p>
            <a:pPr marL="336042" indent="-336042" defTabSz="896111">
              <a:lnSpc>
                <a:spcPct val="80000"/>
              </a:lnSpc>
              <a:buSzTx/>
              <a:buNone/>
              <a:defRPr sz="1764"/>
            </a:pPr>
          </a:p>
          <a:p>
            <a:pPr marL="336042" indent="-336042" defTabSz="896111">
              <a:lnSpc>
                <a:spcPct val="80000"/>
              </a:lnSpc>
              <a:spcBef>
                <a:spcPts val="400"/>
              </a:spcBef>
              <a:buSzTx/>
              <a:buNone/>
              <a:defRPr sz="1764"/>
            </a:pPr>
            <a:r>
              <a:t>   </a:t>
            </a:r>
          </a:p>
          <a:p>
            <a:pPr marL="336042" indent="-336042" defTabSz="896111">
              <a:lnSpc>
                <a:spcPct val="80000"/>
              </a:lnSpc>
              <a:spcBef>
                <a:spcPts val="400"/>
              </a:spcBef>
              <a:buSzTx/>
              <a:buNone/>
              <a:defRPr sz="1764"/>
            </a:pPr>
            <a:r>
              <a:t>   </a:t>
            </a:r>
            <a:r>
              <a:rPr u="sng"/>
              <a:t> Il faut inclure l’ensemble des essais, </a:t>
            </a:r>
            <a:r>
              <a:t>y compris ceux </a:t>
            </a:r>
            <a:r>
              <a:rPr u="sng"/>
              <a:t>dont les biais </a:t>
            </a:r>
            <a:r>
              <a:t>en faveur du dépistage sont évidents, pour estimer un gain de mortalité de 15 %. Cela signifie alors que le dépistage de 2000 femmes pendant 10 ans est nécessaire pour sauver une seule d’entre elles de mort par cancer du sein, soit </a:t>
            </a:r>
            <a:r>
              <a:rPr u="sng"/>
              <a:t>un effet de 0,05 %</a:t>
            </a:r>
            <a:r>
              <a:t>.</a:t>
            </a:r>
          </a:p>
          <a:p>
            <a:pPr marL="336042" indent="-336042" defTabSz="896111">
              <a:lnSpc>
                <a:spcPct val="80000"/>
              </a:lnSpc>
              <a:buSzTx/>
              <a:buNone/>
              <a:defRPr sz="1764"/>
            </a:pPr>
          </a:p>
          <a:p>
            <a:pPr marL="336042" indent="-336042" defTabSz="896111">
              <a:lnSpc>
                <a:spcPct val="80000"/>
              </a:lnSpc>
              <a:spcBef>
                <a:spcPts val="400"/>
              </a:spcBef>
              <a:buSzTx/>
              <a:buNone/>
              <a:defRPr sz="1764" u="sng"/>
            </a:pPr>
            <a:r>
              <a:t>pour les 3 essais les plus fiables :</a:t>
            </a:r>
          </a:p>
          <a:p>
            <a:pPr marL="336042" indent="-336042" defTabSz="896111">
              <a:lnSpc>
                <a:spcPct val="80000"/>
              </a:lnSpc>
              <a:buSzTx/>
              <a:buNone/>
              <a:defRPr sz="1764" u="sng"/>
            </a:pPr>
          </a:p>
          <a:p>
            <a:pPr marL="336042" indent="-336042" defTabSz="896111">
              <a:lnSpc>
                <a:spcPct val="80000"/>
              </a:lnSpc>
              <a:spcBef>
                <a:spcPts val="400"/>
              </a:spcBef>
              <a:buSzTx/>
              <a:buNone/>
              <a:defRPr sz="1764"/>
            </a:pPr>
            <a:r>
              <a:t>      - pas d’effet sur la mortalité toute cause à 13 ans</a:t>
            </a:r>
          </a:p>
          <a:p>
            <a:pPr marL="336042" indent="-336042" defTabSz="896111">
              <a:lnSpc>
                <a:spcPct val="80000"/>
              </a:lnSpc>
              <a:spcBef>
                <a:spcPts val="400"/>
              </a:spcBef>
              <a:buSzTx/>
              <a:buNone/>
              <a:defRPr sz="1764"/>
            </a:pPr>
            <a:r>
              <a:t>      - pas d’effet sur la mortalité par cancer  à 10 ans </a:t>
            </a:r>
          </a:p>
          <a:p>
            <a:pPr marL="336042" indent="-336042" defTabSz="896111">
              <a:lnSpc>
                <a:spcPct val="80000"/>
              </a:lnSpc>
              <a:buSzTx/>
              <a:buNone/>
              <a:defRPr sz="1764"/>
            </a:pPr>
          </a:p>
          <a:p>
            <a:pPr marL="336042" indent="-336042" defTabSz="896111">
              <a:lnSpc>
                <a:spcPct val="80000"/>
              </a:lnSpc>
              <a:spcBef>
                <a:spcPts val="400"/>
              </a:spcBef>
              <a:buSzTx/>
              <a:buNone/>
              <a:defRPr sz="1764"/>
            </a:pPr>
            <a:r>
              <a:t>    (Tumorectomies, mastectomies et radiothérapie plus nombreuses  dans les groupes dépistés)</a:t>
            </a:r>
          </a:p>
          <a:p>
            <a:pPr marL="336042" indent="-336042" defTabSz="896111">
              <a:lnSpc>
                <a:spcPct val="80000"/>
              </a:lnSpc>
              <a:buSzTx/>
              <a:buNone/>
              <a:defRPr sz="1960"/>
            </a:pPr>
          </a:p>
          <a:p>
            <a:pPr marL="336042" indent="-336042" defTabSz="896111">
              <a:lnSpc>
                <a:spcPct val="80000"/>
              </a:lnSpc>
              <a:spcBef>
                <a:spcPts val="600"/>
              </a:spcBef>
              <a:buSzTx/>
              <a:buNone/>
              <a:defRPr sz="2744"/>
            </a:pPr>
            <a:r>
              <a:t>     </a:t>
            </a:r>
            <a:endParaRPr sz="1568"/>
          </a:p>
          <a:p>
            <a:pPr marL="336042" indent="-336042" defTabSz="896111">
              <a:lnSpc>
                <a:spcPct val="80000"/>
              </a:lnSpc>
              <a:spcBef>
                <a:spcPts val="300"/>
              </a:spcBef>
              <a:buSzTx/>
              <a:buNone/>
              <a:defRPr sz="1568"/>
            </a:pPr>
            <a:r>
              <a:t>                  </a:t>
            </a:r>
            <a:r>
              <a:rPr>
                <a:solidFill>
                  <a:srgbClr val="FFFFCC"/>
                </a:solidFill>
              </a:rPr>
              <a:t> </a:t>
            </a:r>
            <a:r>
              <a:t>GOTZSCHE PC NIELSEN M Screening with mammography (Review) Cochrane 7 octobre 2009 issue 4</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07" name="Group 507"/>
          <p:cNvGrpSpPr/>
          <p:nvPr/>
        </p:nvGrpSpPr>
        <p:grpSpPr>
          <a:xfrm>
            <a:off x="0" y="420687"/>
            <a:ext cx="9036050" cy="1524001"/>
            <a:chOff x="0" y="0"/>
            <a:chExt cx="9036050" cy="1524000"/>
          </a:xfrm>
        </p:grpSpPr>
        <p:sp>
          <p:nvSpPr>
            <p:cNvPr id="505" name="Shape 505"/>
            <p:cNvSpPr/>
            <p:nvPr/>
          </p:nvSpPr>
          <p:spPr>
            <a:xfrm>
              <a:off x="0" y="0"/>
              <a:ext cx="9036050" cy="152400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solidFill>
                    <a:srgbClr val="000000"/>
                  </a:solidFill>
                </a:defRPr>
              </a:pPr>
            </a:p>
          </p:txBody>
        </p:sp>
        <p:sp>
          <p:nvSpPr>
            <p:cNvPr id="506" name="Shape 506"/>
            <p:cNvSpPr/>
            <p:nvPr/>
          </p:nvSpPr>
          <p:spPr>
            <a:xfrm>
              <a:off x="0" y="175450"/>
              <a:ext cx="9036050" cy="1173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799" tIns="46799" rIns="46799" bIns="46799" numCol="1" anchor="ctr">
              <a:sp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000000"/>
                  </a:solidFill>
                </a:defRPr>
              </a:pPr>
              <a:r>
                <a:t>Décès par cancer du sein selon que le groupe</a:t>
              </a:r>
              <a:br/>
              <a:r>
                <a:t>est invité ou non au dépistage par mammographie après 7 ans</a:t>
              </a:r>
              <a:br/>
              <a:r>
                <a:rPr b="1" u="sng"/>
                <a:t>Résultat des 3 essais contrôlés les plus fiables</a:t>
              </a:r>
              <a:endParaRPr b="1" u="sng"/>
            </a:p>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solidFill>
                    <a:srgbClr val="000000"/>
                  </a:solidFill>
                </a:defRPr>
              </a:pPr>
              <a:r>
                <a:t>(Ces résultats sont confirmés à 25 ans)</a:t>
              </a:r>
            </a:p>
          </p:txBody>
        </p:sp>
      </p:grpSp>
      <p:grpSp>
        <p:nvGrpSpPr>
          <p:cNvPr id="510" name="Group 510"/>
          <p:cNvGrpSpPr/>
          <p:nvPr/>
        </p:nvGrpSpPr>
        <p:grpSpPr>
          <a:xfrm>
            <a:off x="625475" y="2732087"/>
            <a:ext cx="7921625" cy="3240089"/>
            <a:chOff x="0" y="0"/>
            <a:chExt cx="7921625" cy="3240087"/>
          </a:xfrm>
        </p:grpSpPr>
        <p:sp>
          <p:nvSpPr>
            <p:cNvPr id="508" name="Shape 508"/>
            <p:cNvSpPr/>
            <p:nvPr/>
          </p:nvSpPr>
          <p:spPr>
            <a:xfrm>
              <a:off x="0" y="-1"/>
              <a:ext cx="7921625" cy="3240089"/>
            </a:xfrm>
            <a:prstGeom prst="rect">
              <a:avLst/>
            </a:prstGeom>
            <a:solidFill>
              <a:srgbClr val="FFFFFF"/>
            </a:solidFill>
            <a:ln w="9360" cap="flat">
              <a:solidFill>
                <a:srgbClr val="000000"/>
              </a:solidFill>
              <a:prstDash val="solid"/>
              <a:round/>
            </a:ln>
            <a:effectLst/>
          </p:spPr>
          <p:txBody>
            <a:bodyPr wrap="square" lIns="45719" tIns="45719" rIns="45719" bIns="45719" numCol="1" anchor="t">
              <a:noAutofit/>
            </a:bodyPr>
            <a:lstStyle/>
            <a:p>
              <a:pPr algn="ct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p>
          </p:txBody>
        </p:sp>
        <p:sp>
          <p:nvSpPr>
            <p:cNvPr id="509" name="Shape 509"/>
            <p:cNvSpPr/>
            <p:nvPr/>
          </p:nvSpPr>
          <p:spPr>
            <a:xfrm>
              <a:off x="0" y="-1"/>
              <a:ext cx="7921625" cy="2974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799" tIns="46799" rIns="46799" bIns="46799" numCol="1" anchor="t">
              <a:spAutoFit/>
            </a:bodyPr>
            <a:lstStyle/>
            <a:p>
              <a:pPr defTabSz="457200">
                <a:spcBef>
                  <a:spcPts val="7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r>
                <a:t>Etude et référence	            Invitation à une mammographie</a:t>
              </a:r>
              <a:r>
                <a:rPr sz="2800"/>
                <a:t> </a:t>
              </a:r>
              <a:endParaRPr sz="2800"/>
            </a:p>
            <a:p>
              <a:pPr defTabSz="457200">
                <a:spcBef>
                  <a:spcPts val="7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r>
                <a:t>		      			     oui		                non        </a:t>
              </a:r>
            </a:p>
            <a:p>
              <a:pP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r>
                <a:t>Malmö </a:t>
              </a:r>
              <a:r>
                <a:rPr sz="1600"/>
                <a:t>[Andersson I, BMJ 1988]</a:t>
              </a:r>
              <a:r>
                <a:t>      	      44			    38</a:t>
              </a:r>
            </a:p>
            <a:p>
              <a:pP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r>
                <a:t>Canada </a:t>
              </a:r>
              <a:r>
                <a:rPr>
                  <a:latin typeface="+mn-lt"/>
                  <a:ea typeface="+mn-ea"/>
                  <a:cs typeface="+mn-cs"/>
                  <a:sym typeface="Times New Roman"/>
                </a:rPr>
                <a:t>I</a:t>
              </a:r>
              <a:r>
                <a:t> </a:t>
              </a:r>
              <a:r>
                <a:rPr sz="1600"/>
                <a:t>[Miller AB, CMAJ 1992]</a:t>
              </a:r>
              <a:r>
                <a:t>            38*			    28</a:t>
              </a:r>
            </a:p>
            <a:p>
              <a:pP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r>
                <a:t>Canada</a:t>
              </a:r>
              <a:r>
                <a:rPr>
                  <a:latin typeface="+mn-lt"/>
                  <a:ea typeface="+mn-ea"/>
                  <a:cs typeface="+mn-cs"/>
                  <a:sym typeface="Times New Roman"/>
                </a:rPr>
                <a:t> II </a:t>
              </a:r>
              <a:r>
                <a:rPr sz="1600"/>
                <a:t>[Miller	AB, CMAJ 1992]</a:t>
              </a:r>
              <a:r>
                <a:t>	      38			                 39</a:t>
              </a:r>
            </a:p>
            <a:p>
              <a:pP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b="1" sz="1800">
                  <a:solidFill>
                    <a:srgbClr val="000000"/>
                  </a:solidFill>
                </a:defRPr>
              </a:pPr>
            </a:p>
            <a:p>
              <a:pP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b="1" sz="1800">
                  <a:solidFill>
                    <a:srgbClr val="000000"/>
                  </a:solidFill>
                </a:defRPr>
              </a:pPr>
              <a:r>
                <a:t>Total, 7 ans			     120		     	   105</a:t>
              </a:r>
            </a:p>
            <a:p>
              <a:pPr algn="ctr" defTabSz="457200">
                <a:spcBef>
                  <a:spcPts val="500"/>
                </a:spcBef>
                <a:tabLst>
                  <a:tab pos="317500" algn="l"/>
                  <a:tab pos="876300" algn="l"/>
                  <a:tab pos="1790700" algn="l"/>
                  <a:tab pos="2705100" algn="l"/>
                  <a:tab pos="3619500" algn="l"/>
                  <a:tab pos="4533900" algn="l"/>
                  <a:tab pos="5448300" algn="l"/>
                  <a:tab pos="6362700" algn="l"/>
                  <a:tab pos="7277100" algn="l"/>
                  <a:tab pos="8191500" algn="l"/>
                  <a:tab pos="9105900" algn="l"/>
                  <a:tab pos="10020300" algn="l"/>
                  <a:tab pos="10312400" algn="l"/>
                  <a:tab pos="10744200" algn="l"/>
                  <a:tab pos="10769600" algn="l"/>
                  <a:tab pos="10769600" algn="l"/>
                </a:tabLst>
                <a:defRPr sz="1800">
                  <a:solidFill>
                    <a:srgbClr val="000000"/>
                  </a:solidFill>
                </a:defRPr>
              </a:pPr>
              <a:r>
                <a:t>Soit 15 décès par cancer du sein de plus dans le groupe dépisté</a:t>
              </a:r>
            </a:p>
          </p:txBody>
        </p:sp>
      </p:grpSp>
      <p:sp>
        <p:nvSpPr>
          <p:cNvPr id="511" name="Shape 511"/>
          <p:cNvSpPr/>
          <p:nvPr/>
        </p:nvSpPr>
        <p:spPr>
          <a:xfrm>
            <a:off x="342900" y="2165349"/>
            <a:ext cx="8497888" cy="373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defTabSz="457200">
              <a:spcBef>
                <a:spcPts val="11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000000"/>
                </a:solidFill>
              </a:defRPr>
            </a:lvl1pPr>
          </a:lstStyle>
          <a:p>
            <a:pPr/>
            <a:r>
              <a:t>          Malmö : n = 42283 ; Canada I : n= 50430 ; Canada II : n= 39405</a:t>
            </a:r>
          </a:p>
        </p:txBody>
      </p:sp>
      <p:sp>
        <p:nvSpPr>
          <p:cNvPr id="512" name="Shape 512"/>
          <p:cNvSpPr/>
          <p:nvPr/>
        </p:nvSpPr>
        <p:spPr>
          <a:xfrm>
            <a:off x="636587" y="3617912"/>
            <a:ext cx="7921626" cy="1588"/>
          </a:xfrm>
          <a:prstGeom prst="line">
            <a:avLst/>
          </a:prstGeom>
          <a:ln w="9360">
            <a:solidFill>
              <a:srgbClr val="000000"/>
            </a:solidFill>
            <a:miter/>
          </a:ln>
        </p:spPr>
        <p:txBody>
          <a:bodyPr lIns="45719" rIns="45719"/>
          <a:lstStyle/>
          <a:p>
            <a:pPr>
              <a:defRPr>
                <a:solidFill>
                  <a:srgbClr val="FFFFFF"/>
                </a:solidFill>
              </a:defRPr>
            </a:pPr>
          </a:p>
        </p:txBody>
      </p:sp>
      <p:sp>
        <p:nvSpPr>
          <p:cNvPr id="513" name="Shape 513"/>
          <p:cNvSpPr/>
          <p:nvPr/>
        </p:nvSpPr>
        <p:spPr>
          <a:xfrm>
            <a:off x="287337" y="6146800"/>
            <a:ext cx="8624888" cy="373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defTabSz="457200">
              <a:spcBef>
                <a:spcPts val="11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1800">
                <a:solidFill>
                  <a:srgbClr val="000000"/>
                </a:solidFill>
              </a:defRPr>
            </a:pPr>
            <a:r>
              <a:t> * </a:t>
            </a:r>
            <a:r>
              <a:rPr b="0"/>
              <a:t>Un audit a confirm</a:t>
            </a:r>
            <a:r>
              <a:rPr b="0"/>
              <a:t>é ces résultats</a:t>
            </a:r>
            <a:r>
              <a:t> : pas de biais</a:t>
            </a:r>
            <a:r>
              <a:rPr b="0"/>
              <a:t> </a:t>
            </a:r>
            <a:r>
              <a:t>[</a:t>
            </a:r>
            <a:r>
              <a:rPr u="sng"/>
              <a:t>Bailar JC CMAJ 1997</a:t>
            </a:r>
            <a:r>
              <a: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5" name="Shape 515"/>
          <p:cNvSpPr/>
          <p:nvPr>
            <p:ph type="title" idx="4294967295"/>
          </p:nvPr>
        </p:nvSpPr>
        <p:spPr>
          <a:xfrm>
            <a:off x="225425" y="419100"/>
            <a:ext cx="8540750" cy="7572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2000" u="sng">
                <a:solidFill>
                  <a:srgbClr val="FFFFFF"/>
                </a:solidFill>
              </a:defRPr>
            </a:lvl1pPr>
          </a:lstStyle>
          <a:p>
            <a:pPr/>
            <a:r>
              <a:t>« Prescrire » : mars, avril, mai 2006</a:t>
            </a:r>
          </a:p>
        </p:txBody>
      </p:sp>
      <p:sp>
        <p:nvSpPr>
          <p:cNvPr id="516" name="Shape 516"/>
          <p:cNvSpPr/>
          <p:nvPr>
            <p:ph type="body" idx="4294967295"/>
          </p:nvPr>
        </p:nvSpPr>
        <p:spPr>
          <a:xfrm>
            <a:off x="219075" y="1112837"/>
            <a:ext cx="8570913" cy="6049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600"/>
              </a:spcBef>
              <a:buSzTx/>
              <a:buNone/>
              <a:defRPr sz="2800"/>
            </a:pPr>
            <a:r>
              <a:t> </a:t>
            </a:r>
            <a:r>
              <a:rPr sz="1800"/>
              <a:t>  10 essais randomisés, concernant 400 000 femmes, ont été analysés : faible niveau de preuves, conception critiquable, imprécision….</a:t>
            </a:r>
            <a:endParaRPr sz="1800"/>
          </a:p>
          <a:p>
            <a:pPr>
              <a:buSzTx/>
              <a:buNone/>
              <a:defRPr sz="1800"/>
            </a:pPr>
          </a:p>
          <a:p>
            <a:pPr>
              <a:spcBef>
                <a:spcPts val="400"/>
              </a:spcBef>
              <a:buSzTx/>
              <a:buNone/>
              <a:defRPr sz="2000"/>
            </a:pPr>
            <a:r>
              <a:t>  </a:t>
            </a:r>
            <a:r>
              <a:rPr u="sng"/>
              <a:t>Les conclusions :</a:t>
            </a:r>
            <a:endParaRPr u="sng"/>
          </a:p>
          <a:p>
            <a:pPr>
              <a:spcBef>
                <a:spcPts val="400"/>
              </a:spcBef>
              <a:buSzTx/>
              <a:buNone/>
              <a:defRPr sz="2000"/>
            </a:pPr>
            <a:r>
              <a:t>     </a:t>
            </a:r>
            <a:r>
              <a:rPr sz="1800"/>
              <a:t>  - effet estimé du dépistage sur la mortalité totale : baisse de 1 % à augmentation de 3 %.</a:t>
            </a:r>
            <a:endParaRPr sz="1800"/>
          </a:p>
          <a:p>
            <a:pPr>
              <a:defRPr sz="1800"/>
            </a:pPr>
          </a:p>
          <a:p>
            <a:pPr>
              <a:spcBef>
                <a:spcPts val="400"/>
              </a:spcBef>
              <a:buSzTx/>
              <a:buNone/>
              <a:defRPr sz="1800"/>
            </a:pPr>
            <a:r>
              <a:t>       - effet sur la mortalité par cancer du sein : non démontré. Hypothèse optimiste : pour 1 décès évité, 700 à 2500 femmes suivies pendant 14 ans.)</a:t>
            </a:r>
          </a:p>
          <a:p>
            <a:pPr>
              <a:spcBef>
                <a:spcPts val="400"/>
              </a:spcBef>
              <a:buSzTx/>
              <a:buNone/>
              <a:defRPr sz="1800"/>
            </a:pPr>
            <a:r>
              <a:t> </a:t>
            </a:r>
          </a:p>
          <a:p>
            <a:pPr>
              <a:spcBef>
                <a:spcPts val="400"/>
              </a:spcBef>
              <a:buSzTx/>
              <a:buNone/>
              <a:defRPr sz="1800"/>
            </a:pPr>
            <a:r>
              <a:t>      - diagnostics en excès (surdiagnostic) : </a:t>
            </a:r>
            <a:r>
              <a:rPr b="1"/>
              <a:t>30 à 50 %</a:t>
            </a:r>
            <a:endParaRPr b="1"/>
          </a:p>
          <a:p>
            <a:pPr>
              <a:defRPr sz="1800"/>
            </a:pPr>
          </a:p>
          <a:p>
            <a:pPr>
              <a:spcBef>
                <a:spcPts val="400"/>
              </a:spcBef>
              <a:buSzTx/>
              <a:buNone/>
              <a:defRPr sz="1800"/>
            </a:pPr>
            <a:r>
              <a:t>      - cancers de l’intervalle : 1/3 des cas.</a:t>
            </a:r>
          </a:p>
          <a:p>
            <a:pPr>
              <a:defRPr sz="1800"/>
            </a:pPr>
          </a:p>
          <a:p>
            <a:pPr>
              <a:spcBef>
                <a:spcPts val="400"/>
              </a:spcBef>
              <a:buSzTx/>
              <a:buNone/>
              <a:defRPr sz="1800"/>
            </a:pPr>
            <a:r>
              <a:t>      - traitements agressifs en augmentation…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idx="4294967295"/>
          </p:nvPr>
        </p:nvSpPr>
        <p:spPr>
          <a:xfrm>
            <a:off x="301625" y="382587"/>
            <a:ext cx="8472488" cy="13541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a:solidFill>
                  <a:srgbClr val="FFFFFF"/>
                </a:solidFill>
              </a:defRPr>
            </a:pPr>
            <a:r>
              <a:t>L’intensification du dépistage révèle le surdiagnostic </a:t>
            </a:r>
            <a:br/>
          </a:p>
        </p:txBody>
      </p:sp>
      <p:sp>
        <p:nvSpPr>
          <p:cNvPr id="191" name="Shape 191"/>
          <p:cNvSpPr/>
          <p:nvPr>
            <p:ph type="body" idx="4294967295"/>
          </p:nvPr>
        </p:nvSpPr>
        <p:spPr>
          <a:xfrm>
            <a:off x="631825" y="1754187"/>
            <a:ext cx="7848600" cy="43576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12039" indent="-312039" defTabSz="832104">
              <a:spcBef>
                <a:spcPts val="300"/>
              </a:spcBef>
              <a:defRPr sz="1638"/>
            </a:pPr>
            <a:r>
              <a:t>Institut de santé publique d’Oslo : suivi de plus de 200 000 femmes</a:t>
            </a:r>
          </a:p>
          <a:p>
            <a:pPr marL="312039" indent="-312039" defTabSz="832104">
              <a:spcBef>
                <a:spcPts val="600"/>
              </a:spcBef>
              <a:defRPr sz="1638"/>
            </a:pPr>
          </a:p>
          <a:p>
            <a:pPr marL="312039" indent="-312039" defTabSz="832104">
              <a:spcBef>
                <a:spcPts val="300"/>
              </a:spcBef>
              <a:defRPr sz="1638"/>
            </a:pPr>
            <a:r>
              <a:t>119 472 femmes dépistées tous les 2 ans par mammographies</a:t>
            </a:r>
          </a:p>
          <a:p>
            <a:pPr marL="312039" indent="-312039" defTabSz="832104">
              <a:spcBef>
                <a:spcPts val="600"/>
              </a:spcBef>
              <a:defRPr sz="1638"/>
            </a:pPr>
          </a:p>
          <a:p>
            <a:pPr marL="312039" indent="-312039" defTabSz="832104">
              <a:spcBef>
                <a:spcPts val="300"/>
              </a:spcBef>
              <a:defRPr sz="1638"/>
            </a:pPr>
            <a:r>
              <a:t>109 472 femmes dépistées une seule fois au bout de 6 ans</a:t>
            </a:r>
          </a:p>
          <a:p>
            <a:pPr marL="312039" indent="-312039" defTabSz="832104">
              <a:spcBef>
                <a:spcPts val="600"/>
              </a:spcBef>
              <a:defRPr sz="1638"/>
            </a:pPr>
          </a:p>
          <a:p>
            <a:pPr marL="312039" indent="-312039" defTabSz="832104">
              <a:spcBef>
                <a:spcPts val="300"/>
              </a:spcBef>
              <a:defRPr sz="1638"/>
            </a:pPr>
            <a:r>
              <a:t>Contrairement à ce qu’on attendait intuitivement, </a:t>
            </a:r>
            <a:r>
              <a:rPr u="sng"/>
              <a:t>le taux cumulé de cancers est de 22 % plus élevé dans le groupe dépisté tous les deux ans</a:t>
            </a:r>
            <a:r>
              <a:t>.</a:t>
            </a:r>
          </a:p>
          <a:p>
            <a:pPr marL="312039" indent="-312039" defTabSz="832104">
              <a:spcBef>
                <a:spcPts val="600"/>
              </a:spcBef>
              <a:defRPr sz="1638" u="sng"/>
            </a:pPr>
          </a:p>
          <a:p>
            <a:pPr marL="312039" indent="-312039" defTabSz="832104">
              <a:spcBef>
                <a:spcPts val="600"/>
              </a:spcBef>
              <a:defRPr sz="1638" u="sng"/>
            </a:pPr>
          </a:p>
          <a:p>
            <a:pPr marL="312039" indent="-312039" defTabSz="832104">
              <a:spcBef>
                <a:spcPts val="600"/>
              </a:spcBef>
              <a:defRPr sz="1820" u="sng"/>
            </a:pPr>
          </a:p>
          <a:p>
            <a:pPr marL="312039" indent="-312039" defTabSz="832104">
              <a:spcBef>
                <a:spcPts val="300"/>
              </a:spcBef>
              <a:defRPr sz="1274"/>
            </a:pPr>
            <a:r>
              <a:t>« The natural history of invasive breast cancers detected by screening mammography », Archives of Internal Medicine, </a:t>
            </a:r>
            <a:r>
              <a:rPr u="sng"/>
              <a:t>24/11/08</a:t>
            </a:r>
            <a:br>
              <a:rPr u="sng"/>
            </a:br>
            <a:r>
              <a:t>Per-Henrik Zahl, Jan Mæhlen, H. Gilbert Welch</a:t>
            </a:r>
            <a:b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body" idx="4294967295"/>
          </p:nvPr>
        </p:nvSpPr>
        <p:spPr>
          <a:xfrm>
            <a:off x="711200" y="1079500"/>
            <a:ext cx="7213600" cy="51181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1800"/>
            </a:pPr>
            <a:r>
              <a:t>   Dès 1994, certains s’interrogeaient déjà sur la pertinence du dépistage de masse du cancer du sein mis en place. </a:t>
            </a:r>
          </a:p>
          <a:p>
            <a:pPr>
              <a:spcBef>
                <a:spcPts val="400"/>
              </a:spcBef>
              <a:buSzTx/>
              <a:buNone/>
              <a:defRPr sz="1800"/>
            </a:pPr>
            <a:r>
              <a:t>     M.H. Dilhuydy : « Œuvre généreuse et salvatrice ou idéologie sanitaire à l’éthique perverse : le dépistage de masse du cancer du sein est-il utile aux femmes ? »</a:t>
            </a:r>
          </a:p>
          <a:p>
            <a:pPr>
              <a:defRPr sz="1600"/>
            </a:pPr>
          </a:p>
          <a:p>
            <a:pPr>
              <a:spcBef>
                <a:spcPts val="400"/>
              </a:spcBef>
              <a:buSzTx/>
              <a:buNone/>
              <a:defRPr sz="1800"/>
            </a:pPr>
            <a:r>
              <a:t>   En 1998, le Professeur Paul Schaeffer, épidémiologiste à la faculté de médecine de Strasbourg, responsable du </a:t>
            </a:r>
            <a:r>
              <a:rPr u="sng"/>
              <a:t>dépistage pilote du Bas Rhin</a:t>
            </a:r>
            <a:r>
              <a:t>, mettait en garde dans un texte paru dans le bulletin de l’ordre des médecins N°2, février 1998, sous le titre :</a:t>
            </a:r>
          </a:p>
          <a:p>
            <a:pPr>
              <a:spcBef>
                <a:spcPts val="400"/>
              </a:spcBef>
              <a:buSzTx/>
              <a:buNone/>
              <a:defRPr sz="1800"/>
            </a:pPr>
            <a:r>
              <a:t>   « Campagnes de dépistage des tumeurs : </a:t>
            </a:r>
            <a:r>
              <a:rPr u="sng"/>
              <a:t>la prudence s’impose ».</a:t>
            </a:r>
            <a:endParaRPr u="sng"/>
          </a:p>
          <a:p>
            <a:pPr/>
            <a:endParaRPr sz="1800" u="sng"/>
          </a:p>
          <a:p>
            <a:pPr>
              <a:spcBef>
                <a:spcPts val="300"/>
              </a:spcBef>
              <a:buSzTx/>
              <a:buNone/>
              <a:defRPr sz="1200"/>
            </a:pPr>
            <a:r>
              <a:t>    </a:t>
            </a:r>
            <a:r>
              <a:rPr sz="1400"/>
              <a:t>  </a:t>
            </a:r>
            <a:r>
              <a:rPr sz="1600"/>
              <a:t>« Que penser du dépistage de masse du cancer du sein ? »   Gynécologie internationale, Tome 4, N°9, 1995. B. Duperray.</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0" name="Shape 520"/>
          <p:cNvSpPr/>
          <p:nvPr>
            <p:ph type="body" idx="4294967295"/>
          </p:nvPr>
        </p:nvSpPr>
        <p:spPr>
          <a:xfrm>
            <a:off x="698500" y="1087437"/>
            <a:ext cx="7086600" cy="58594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defRPr sz="1800"/>
            </a:pPr>
            <a:r>
              <a:t>Dans la </a:t>
            </a:r>
            <a:r>
              <a:rPr b="1"/>
              <a:t>meilleure</a:t>
            </a:r>
            <a:r>
              <a:t> des hypothèses : (Pr Schaeffer, Strasbourg), sur 1000 femmes de 50 à 70 ans dépistées tous les 2 ans :</a:t>
            </a:r>
          </a:p>
          <a:p>
            <a:pPr>
              <a:defRPr b="1" sz="1800" u="sng"/>
            </a:pPr>
          </a:p>
          <a:p>
            <a:pPr>
              <a:defRPr b="1" sz="1800"/>
            </a:pPr>
          </a:p>
          <a:p>
            <a:pPr lvl="1" marL="742950" indent="-285750">
              <a:spcBef>
                <a:spcPts val="0"/>
              </a:spcBef>
              <a:buClr>
                <a:srgbClr val="6FA9B7"/>
              </a:buClr>
              <a:buFont typeface="Wingdings"/>
              <a:defRPr sz="1800"/>
            </a:pPr>
            <a:r>
              <a:t>45 vont développer un cancer du sein,</a:t>
            </a:r>
          </a:p>
          <a:p>
            <a:pPr lvl="1" marL="742950" indent="-285750">
              <a:spcBef>
                <a:spcPts val="0"/>
              </a:spcBef>
              <a:buClr>
                <a:srgbClr val="6FA9B7"/>
              </a:buClr>
              <a:buFont typeface="Wingdings"/>
              <a:defRPr sz="1800"/>
            </a:pPr>
            <a:r>
              <a:t>  5   vont éviter une mort prématurée,</a:t>
            </a:r>
          </a:p>
          <a:p>
            <a:pPr lvl="1" marL="742950" indent="-285750">
              <a:spcBef>
                <a:spcPts val="0"/>
              </a:spcBef>
              <a:buClr>
                <a:srgbClr val="6FA9B7"/>
              </a:buClr>
              <a:buFont typeface="Wingdings"/>
              <a:defRPr sz="1800"/>
            </a:pPr>
            <a:r>
              <a:t>  5   seront faussement rassurées,</a:t>
            </a:r>
          </a:p>
          <a:p>
            <a:pPr lvl="1" marL="742950" indent="-285750">
              <a:spcBef>
                <a:spcPts val="0"/>
              </a:spcBef>
              <a:buClr>
                <a:srgbClr val="6FA9B7"/>
              </a:buClr>
              <a:buFont typeface="Wingdings"/>
              <a:defRPr sz="1800"/>
            </a:pPr>
            <a:r>
              <a:t>100 à 250 présenteront un faux positif et 40 auront une  biopsie inutile,</a:t>
            </a:r>
          </a:p>
          <a:p>
            <a:pPr lvl="1" marL="742950" indent="-285750">
              <a:spcBef>
                <a:spcPts val="0"/>
              </a:spcBef>
              <a:buClr>
                <a:srgbClr val="6FA9B7"/>
              </a:buClr>
              <a:buFont typeface="Wingdings"/>
              <a:defRPr sz="1800"/>
            </a:pPr>
            <a:r>
              <a:t>35 auront un diagnostic 3 ans plus tôt sans prolongation de vie.</a:t>
            </a:r>
          </a:p>
          <a:p>
            <a:pPr lvl="1" marL="742950" indent="-285750">
              <a:spcBef>
                <a:spcPts val="0"/>
              </a:spcBef>
              <a:buClr>
                <a:srgbClr val="6FA9B7"/>
              </a:buClr>
              <a:buFont typeface="Wingdings"/>
              <a:defRPr sz="1800"/>
            </a:pPr>
            <a:r>
              <a:t>Parmi elles, 11 vont mourir malgré le dépistage et  24 autres auraient survécu même en l’absence de dépistage.</a:t>
            </a:r>
            <a:r>
              <a:rPr>
                <a:effectLst>
                  <a:outerShdw sx="100000" sy="100000" kx="0" ky="0" algn="b" rotWithShape="0" blurRad="12700" dist="25400" dir="2700000">
                    <a:srgbClr val="000000"/>
                  </a:outerShdw>
                </a:effectLst>
              </a:rPr>
              <a:t> </a:t>
            </a:r>
            <a:endParaRPr>
              <a:effectLst>
                <a:outerShdw sx="100000" sy="100000" kx="0" ky="0" algn="b" rotWithShape="0" blurRad="12700" dist="25400" dir="2700000">
                  <a:srgbClr val="000000"/>
                </a:outerShdw>
              </a:effectLst>
            </a:endParaRPr>
          </a:p>
          <a:p>
            <a:pPr lvl="1" marL="742950" indent="-285750">
              <a:spcBef>
                <a:spcPts val="0"/>
              </a:spcBef>
              <a:buClr>
                <a:srgbClr val="6FA9B7"/>
              </a:buClr>
              <a:buFont typeface="Wingdings"/>
              <a:defRPr sz="1800">
                <a:effectLst>
                  <a:outerShdw sx="100000" sy="100000" kx="0" ky="0" algn="b" rotWithShape="0" blurRad="12700" dist="25400" dir="2700000">
                    <a:srgbClr val="000000"/>
                  </a:outerShdw>
                </a:effectLst>
              </a:defRPr>
            </a:pPr>
          </a:p>
          <a:p>
            <a:pPr lvl="1" marL="285750" indent="171450">
              <a:spcBef>
                <a:spcPts val="0"/>
              </a:spcBef>
              <a:buSzTx/>
              <a:buNone/>
              <a:defRPr sz="1600">
                <a:effectLst>
                  <a:outerShdw sx="100000" sy="100000" kx="0" ky="0" algn="b" rotWithShape="0" blurRad="12700" dist="25400" dir="2700000">
                    <a:srgbClr val="000000"/>
                  </a:outerShdw>
                </a:effectLst>
              </a:defRPr>
            </a:pPr>
          </a:p>
          <a:p>
            <a:pPr lvl="1" marL="285750" indent="171450">
              <a:spcBef>
                <a:spcPts val="0"/>
              </a:spcBef>
              <a:buSzTx/>
              <a:buNone/>
              <a:defRPr sz="1600"/>
            </a:pPr>
            <a:r>
              <a:t>Bulletin du conseil de l’ordre </a:t>
            </a:r>
            <a:r>
              <a:rPr u="sng"/>
              <a:t>(1998)</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2" name="Shape 522"/>
          <p:cNvSpPr/>
          <p:nvPr/>
        </p:nvSpPr>
        <p:spPr>
          <a:xfrm>
            <a:off x="1092200" y="787400"/>
            <a:ext cx="6718300" cy="512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000000"/>
                </a:solidFill>
              </a:defRPr>
            </a:pPr>
          </a:p>
          <a:p>
            <a:pPr defTabSz="457200">
              <a:defRPr sz="1800">
                <a:solidFill>
                  <a:srgbClr val="FFFFFF"/>
                </a:solidFill>
              </a:defRPr>
            </a:pPr>
            <a:r>
              <a:t>En 2005, tout était clair pour beaucoup d’équipes :</a:t>
            </a:r>
          </a:p>
          <a:p>
            <a:pPr defTabSz="457200">
              <a:defRPr sz="1800">
                <a:solidFill>
                  <a:srgbClr val="FFFFFF"/>
                </a:solidFill>
              </a:defRPr>
            </a:pPr>
          </a:p>
          <a:p>
            <a:pPr defTabSz="457200">
              <a:defRPr sz="1800" u="sng">
                <a:solidFill>
                  <a:srgbClr val="FFFFFF"/>
                </a:solidFill>
              </a:defRPr>
            </a:pPr>
            <a:r>
              <a:t>Robert M. Kaplan</a:t>
            </a:r>
            <a:r>
              <a:rPr u="none"/>
              <a:t> Screening for cancer : are resources being used wisely ?</a:t>
            </a:r>
            <a:r>
              <a:rPr b="1" u="none"/>
              <a:t> ; </a:t>
            </a:r>
            <a:r>
              <a:rPr u="none"/>
              <a:t>Recent results in cancer prevention </a:t>
            </a:r>
            <a:r>
              <a:t>(2005)</a:t>
            </a:r>
            <a:r>
              <a:rPr u="none"/>
              <a:t> ; 1666 : 315-334.</a:t>
            </a:r>
          </a:p>
          <a:p>
            <a:pPr defTabSz="457200">
              <a:defRPr sz="1800">
                <a:solidFill>
                  <a:srgbClr val="FFFFFF"/>
                </a:solidFill>
              </a:defRPr>
            </a:pPr>
          </a:p>
          <a:p>
            <a:pPr defTabSz="457200">
              <a:defRPr sz="1800">
                <a:solidFill>
                  <a:srgbClr val="FFFFFF"/>
                </a:solidFill>
              </a:defRPr>
            </a:pPr>
            <a:r>
              <a:t>« Bien que de nombreux scientifiques soient d’accord avec Olsen et Gotzsche, la controverse continue.. </a:t>
            </a:r>
          </a:p>
          <a:p>
            <a:pPr defTabSz="457200">
              <a:defRPr sz="1800">
                <a:solidFill>
                  <a:srgbClr val="FFFFFF"/>
                </a:solidFill>
              </a:defRPr>
            </a:pPr>
            <a:r>
              <a:t>Cependant, </a:t>
            </a:r>
            <a:r>
              <a:rPr b="1"/>
              <a:t>tous </a:t>
            </a:r>
            <a:r>
              <a:t>les réexamens</a:t>
            </a:r>
            <a:r>
              <a:rPr b="1"/>
              <a:t> </a:t>
            </a:r>
            <a:r>
              <a:t>des données montrent que le dépistage offre peu ou aucun bénéfice</a:t>
            </a:r>
            <a:r>
              <a:rPr b="1"/>
              <a:t> </a:t>
            </a:r>
            <a:r>
              <a:t>en termes d’espérance de vie si l’on considère toutes les causes de mortalité » </a:t>
            </a:r>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r>
              <a:t>Malgré tout, certains plus particulièrement en France disent : peu importe la polémique sur les études randomisées et le surdiagnostic, </a:t>
            </a:r>
            <a:r>
              <a:rPr u="sng"/>
              <a:t>on observe actuellement une baisse de mortalité par cancer du sein liée au dépistage. </a:t>
            </a:r>
            <a:r>
              <a:rPr b="1" u="sng"/>
              <a:t>Est-ce bien vrai ?</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Shape 524"/>
          <p:cNvSpPr/>
          <p:nvPr>
            <p:ph type="title" idx="4294967295"/>
          </p:nvPr>
        </p:nvSpPr>
        <p:spPr>
          <a:xfrm>
            <a:off x="1346200" y="760412"/>
            <a:ext cx="6451600" cy="5159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defTabSz="658368">
              <a:defRPr sz="1440">
                <a:solidFill>
                  <a:srgbClr val="FFFFFF"/>
                </a:solidFill>
              </a:defRPr>
            </a:lvl1pPr>
          </a:lstStyle>
          <a:p>
            <a:pPr/>
            <a:r>
              <a:t>évolution du taux de mortalité par cancer du sein dans la population française de 1980 à 2007</a:t>
            </a:r>
          </a:p>
        </p:txBody>
      </p:sp>
      <p:sp>
        <p:nvSpPr>
          <p:cNvPr id="525" name="Shape 525"/>
          <p:cNvSpPr/>
          <p:nvPr>
            <p:ph type="body" idx="4294967295"/>
          </p:nvPr>
        </p:nvSpPr>
        <p:spPr>
          <a:xfrm>
            <a:off x="825500" y="1876425"/>
            <a:ext cx="7353300" cy="54895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SzTx/>
              <a:buNone/>
              <a:defRPr sz="1800" u="sng"/>
            </a:pPr>
            <a:r>
              <a:t>Peu d’évolution du risque de décès par cancer du sein durant cette période : </a:t>
            </a:r>
          </a:p>
          <a:p>
            <a:pPr>
              <a:lnSpc>
                <a:spcPct val="80000"/>
              </a:lnSpc>
              <a:spcBef>
                <a:spcPts val="400"/>
              </a:spcBef>
              <a:buSzTx/>
              <a:buNone/>
              <a:defRPr sz="1800"/>
            </a:pPr>
            <a:r>
              <a:t>    en 1980, </a:t>
            </a:r>
            <a:r>
              <a:rPr u="sng"/>
              <a:t>1 sur 1852</a:t>
            </a:r>
            <a:r>
              <a:t>  ;   en 2005, </a:t>
            </a:r>
            <a:r>
              <a:rPr u="sng"/>
              <a:t>1 sur 1884</a:t>
            </a:r>
            <a:r>
              <a:t>  ;  soit une baisse globale de 2 %</a:t>
            </a:r>
          </a:p>
          <a:p>
            <a:pPr>
              <a:lnSpc>
                <a:spcPct val="80000"/>
              </a:lnSpc>
              <a:buSzTx/>
              <a:buNone/>
              <a:defRPr sz="1800"/>
            </a:pPr>
          </a:p>
          <a:p>
            <a:pPr>
              <a:lnSpc>
                <a:spcPct val="80000"/>
              </a:lnSpc>
              <a:defRPr sz="1800">
                <a:effectLst>
                  <a:outerShdw sx="100000" sy="100000" kx="0" ky="0" algn="b" rotWithShape="0" blurRad="12700" dist="25400" dir="2700000">
                    <a:srgbClr val="000000"/>
                  </a:outerShdw>
                </a:effectLst>
              </a:defRPr>
            </a:pPr>
          </a:p>
          <a:p>
            <a:pPr>
              <a:lnSpc>
                <a:spcPct val="80000"/>
              </a:lnSpc>
              <a:spcBef>
                <a:spcPts val="400"/>
              </a:spcBef>
              <a:buSzTx/>
              <a:buNone/>
              <a:defRPr sz="1800" u="sng"/>
            </a:pPr>
            <a:r>
              <a:t>Entre 2004 et 2007 :</a:t>
            </a:r>
            <a:r>
              <a:rPr u="none">
                <a:effectLst>
                  <a:outerShdw sx="100000" sy="100000" kx="0" ky="0" algn="b" rotWithShape="0" blurRad="12700" dist="25400" dir="2700000">
                    <a:srgbClr val="000000"/>
                  </a:outerShdw>
                </a:effectLst>
              </a:rPr>
              <a:t>  </a:t>
            </a:r>
            <a:endParaRPr>
              <a:effectLst>
                <a:outerShdw sx="100000" sy="100000" kx="0" ky="0" algn="b" rotWithShape="0" blurRad="12700" dist="25400" dir="2700000">
                  <a:srgbClr val="000000"/>
                </a:outerShdw>
              </a:effectLst>
            </a:endParaRPr>
          </a:p>
          <a:p>
            <a:pPr>
              <a:lnSpc>
                <a:spcPct val="80000"/>
              </a:lnSpc>
              <a:spcBef>
                <a:spcPts val="400"/>
              </a:spcBef>
              <a:buSzTx/>
              <a:buNone/>
              <a:defRPr sz="1800">
                <a:effectLst>
                  <a:outerShdw sx="100000" sy="100000" kx="0" ky="0" algn="b" rotWithShape="0" blurRad="12700" dist="25400" dir="2700000">
                    <a:srgbClr val="000000"/>
                  </a:outerShdw>
                </a:effectLst>
              </a:defRPr>
            </a:pPr>
            <a:r>
              <a:t>     </a:t>
            </a:r>
            <a:r>
              <a:t>Réduction des taux de mortalité par cancer du sein de 2,7 décès pour 100 000 femmes suivies pendant 4 ans, soit une réduction de 1% du taux annuel.</a:t>
            </a:r>
          </a:p>
          <a:p>
            <a:pPr>
              <a:lnSpc>
                <a:spcPct val="80000"/>
              </a:lnSpc>
              <a:spcBef>
                <a:spcPts val="400"/>
              </a:spcBef>
              <a:buSzTx/>
              <a:buNone/>
              <a:defRPr sz="1800"/>
            </a:pPr>
            <a:r>
              <a:t>     (dans la même période, on observe parallèlement une diminution des taux de mortalité générale, de 1,5% du taux annuel). </a:t>
            </a:r>
          </a:p>
          <a:p>
            <a:pPr lvl="1" marL="285750" indent="171450">
              <a:lnSpc>
                <a:spcPct val="80000"/>
              </a:lnSpc>
              <a:spcBef>
                <a:spcPts val="0"/>
              </a:spcBef>
              <a:buSzTx/>
              <a:buNone/>
              <a:defRPr sz="1400"/>
            </a:pPr>
          </a:p>
          <a:p>
            <a:pPr lvl="1" marL="742950" indent="-285750">
              <a:lnSpc>
                <a:spcPct val="80000"/>
              </a:lnSpc>
              <a:spcBef>
                <a:spcPts val="0"/>
              </a:spcBef>
              <a:buClr>
                <a:srgbClr val="6FA9B7"/>
              </a:buClr>
              <a:buFont typeface="Wingdings"/>
              <a:defRPr sz="1200">
                <a:effectLst>
                  <a:outerShdw sx="100000" sy="100000" kx="0" ky="0" algn="b" rotWithShape="0" blurRad="12700" dist="25400" dir="2700000">
                    <a:srgbClr val="000000"/>
                  </a:outerShdw>
                </a:effectLst>
              </a:defRPr>
            </a:pPr>
          </a:p>
          <a:p>
            <a:pPr lvl="1" marL="742950" indent="-285750">
              <a:lnSpc>
                <a:spcPct val="80000"/>
              </a:lnSpc>
              <a:spcBef>
                <a:spcPts val="0"/>
              </a:spcBef>
              <a:buClr>
                <a:srgbClr val="6FA9B7"/>
              </a:buClr>
              <a:buFont typeface="Wingdings"/>
              <a:defRPr sz="1400"/>
            </a:pPr>
            <a:r>
              <a:t>Centre d’épidémiologie sur les causes médicales de décès 5http://www.cepidc.vesinet.inserm.fr</a:t>
            </a:r>
          </a:p>
          <a:p>
            <a:pPr lvl="1" marL="742950" indent="-285750">
              <a:lnSpc>
                <a:spcPct val="80000"/>
              </a:lnSpc>
              <a:spcBef>
                <a:spcPts val="0"/>
              </a:spcBef>
              <a:buClr>
                <a:srgbClr val="6FA9B7"/>
              </a:buClr>
              <a:buFont typeface="Wingdings"/>
              <a:defRPr sz="1400"/>
            </a:pPr>
            <a:r>
              <a:t>Evolution de l’incidence et de la mortalité par cancer en France de 1980 à 2005. Estimations à partir des données des registres du réseau FRANCIM et CepiDCIM. IVS. Janv 2008.</a:t>
            </a:r>
          </a:p>
          <a:p>
            <a:pPr lvl="1" marL="742950" indent="-285750">
              <a:lnSpc>
                <a:spcPct val="80000"/>
              </a:lnSpc>
              <a:spcBef>
                <a:spcPts val="0"/>
              </a:spcBef>
              <a:buClr>
                <a:srgbClr val="6FA9B7"/>
              </a:buClr>
              <a:buFont typeface="Wingdings"/>
              <a:defRPr sz="1400"/>
            </a:pPr>
            <a:r>
              <a:t>Cépidic INSERM</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ph type="body" idx="4294967295"/>
          </p:nvPr>
        </p:nvSpPr>
        <p:spPr>
          <a:xfrm>
            <a:off x="1403350" y="1752600"/>
            <a:ext cx="6203950" cy="48561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1800"/>
            </a:pPr>
            <a:r>
              <a:t>    En effet, </a:t>
            </a:r>
            <a:r>
              <a:rPr u="sng"/>
              <a:t>la mortalité générale </a:t>
            </a:r>
            <a:r>
              <a:t>a beaucoup baissé : </a:t>
            </a:r>
          </a:p>
          <a:p>
            <a:pPr>
              <a:spcBef>
                <a:spcPts val="400"/>
              </a:spcBef>
              <a:buSzTx/>
              <a:buNone/>
              <a:defRPr sz="1800"/>
            </a:pPr>
            <a:r>
              <a:t>    1/63 personnes en 1980 pour 1/103 en 2005,</a:t>
            </a:r>
          </a:p>
          <a:p>
            <a:pPr>
              <a:spcBef>
                <a:spcPts val="400"/>
              </a:spcBef>
              <a:buSzTx/>
              <a:buNone/>
              <a:defRPr sz="1800"/>
            </a:pPr>
            <a:r>
              <a:t>    soit une réduction sur la période de </a:t>
            </a:r>
            <a:r>
              <a:rPr u="sng"/>
              <a:t>39 %</a:t>
            </a:r>
            <a:r>
              <a:t>.</a:t>
            </a:r>
          </a:p>
          <a:p>
            <a:pPr>
              <a:buSzTx/>
              <a:buNone/>
              <a:defRPr sz="1800">
                <a:effectLst>
                  <a:outerShdw sx="100000" sy="100000" kx="0" ky="0" algn="b" rotWithShape="0" blurRad="12700" dist="25400" dir="2700000">
                    <a:srgbClr val="000000"/>
                  </a:outerShdw>
                </a:effectLst>
              </a:defRPr>
            </a:pPr>
          </a:p>
          <a:p>
            <a:pPr>
              <a:spcBef>
                <a:spcPts val="400"/>
              </a:spcBef>
              <a:buSzTx/>
              <a:buNone/>
              <a:defRPr sz="1800"/>
            </a:pPr>
            <a:r>
              <a:t>     Le recul de la mortalité par cancer du sein est beaucoup moins marqué que le recul global de mortalité toutes causes confondues dans la population générale, </a:t>
            </a:r>
          </a:p>
          <a:p>
            <a:pPr>
              <a:spcBef>
                <a:spcPts val="400"/>
              </a:spcBef>
              <a:buSzTx/>
              <a:buNone/>
              <a:defRPr sz="1800"/>
            </a:pPr>
            <a:r>
              <a:t>     en dépit du fait qu’on en a fait une priorité avec le dépistage et qu’on lui a consacré plus de moyens qu’à d’autres pathologies.  </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Shape 529"/>
          <p:cNvSpPr/>
          <p:nvPr>
            <p:ph type="title" idx="4294967295"/>
          </p:nvPr>
        </p:nvSpPr>
        <p:spPr>
          <a:xfrm>
            <a:off x="546100" y="228600"/>
            <a:ext cx="7899400" cy="23987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658368">
              <a:defRPr sz="1440" u="sng">
                <a:solidFill>
                  <a:srgbClr val="FFFFFF"/>
                </a:solidFill>
              </a:defRPr>
            </a:pPr>
            <a:br/>
            <a:br/>
            <a:br/>
            <a:r>
              <a:t>Quel est le rôle du dépistage dans cette petite baisse de mortalité par cancer du sein ?</a:t>
            </a:r>
            <a:br/>
            <a:br/>
            <a:r>
              <a:rPr sz="1296" u="none"/>
              <a:t>Une étude danoise donne une réponse</a:t>
            </a:r>
            <a:br>
              <a:rPr sz="1296" u="none"/>
            </a:br>
            <a:r>
              <a:rPr b="1" u="none"/>
              <a:t> </a:t>
            </a:r>
            <a:br>
              <a:rPr b="1" u="none"/>
            </a:br>
            <a:r>
              <a:rPr sz="1008" u="none"/>
              <a:t>Breast cancer mortality in organised mammography screnning in Danemark : comparative study. Karsten Juhl Jorgensen, Per-Henrik Zahl, Gotzsche</a:t>
            </a:r>
            <a:br>
              <a:rPr sz="1008" u="none"/>
            </a:br>
            <a:r>
              <a:rPr sz="1008" u="none"/>
              <a:t>BMJ 2010 ; 340 : c1241.</a:t>
            </a:r>
            <a:br>
              <a:rPr sz="1008" u="none"/>
            </a:br>
            <a:br>
              <a:rPr sz="1008" u="none"/>
            </a:br>
          </a:p>
        </p:txBody>
      </p:sp>
      <p:sp>
        <p:nvSpPr>
          <p:cNvPr id="530" name="Shape 530"/>
          <p:cNvSpPr/>
          <p:nvPr>
            <p:ph type="body" sz="half" idx="4294967295"/>
          </p:nvPr>
        </p:nvSpPr>
        <p:spPr>
          <a:xfrm>
            <a:off x="508000" y="3206750"/>
            <a:ext cx="7797800" cy="31083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400"/>
              </a:spcBef>
              <a:defRPr sz="1800" u="sng"/>
            </a:pPr>
            <a:r>
              <a:t>Etude de tous les cas de décès par cancer du sein de 1971 à 2006,</a:t>
            </a:r>
            <a:r>
              <a:rPr u="none"/>
              <a:t> classés par année, par région et par tranches d’âge de 5 ans (données corrélées à la population féminine totale).</a:t>
            </a:r>
          </a:p>
          <a:p>
            <a:pPr>
              <a:lnSpc>
                <a:spcPct val="90000"/>
              </a:lnSpc>
              <a:defRPr sz="1800"/>
            </a:pPr>
          </a:p>
          <a:p>
            <a:pPr>
              <a:lnSpc>
                <a:spcPct val="90000"/>
              </a:lnSpc>
              <a:spcBef>
                <a:spcPts val="400"/>
              </a:spcBef>
              <a:defRPr sz="1800"/>
            </a:pPr>
            <a:r>
              <a:t>Il a été tenu compte des cancers du sein survenus chez des femmes exclues du dépistage : les femmes de 35 à 54 ans et de 75 ans et plus.</a:t>
            </a:r>
          </a:p>
          <a:p>
            <a:pPr>
              <a:lnSpc>
                <a:spcPct val="90000"/>
              </a:lnSpc>
              <a:defRPr sz="1800"/>
            </a:pPr>
          </a:p>
          <a:p>
            <a:pPr>
              <a:lnSpc>
                <a:spcPct val="90000"/>
              </a:lnSpc>
              <a:spcBef>
                <a:spcPts val="400"/>
              </a:spcBef>
              <a:defRPr sz="1800" u="sng"/>
            </a:pPr>
            <a:r>
              <a:t>La mortalité a été observée durant les 10 ans où le dépistage a pu avoir un effet.</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hape 532"/>
          <p:cNvSpPr/>
          <p:nvPr>
            <p:ph type="title" idx="4294967295"/>
          </p:nvPr>
        </p:nvSpPr>
        <p:spPr>
          <a:xfrm>
            <a:off x="-1" y="298450"/>
            <a:ext cx="9144002" cy="8016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u="sng">
                <a:solidFill>
                  <a:srgbClr val="FFFFFF"/>
                </a:solidFill>
              </a:defRPr>
            </a:pPr>
            <a:r>
              <a:t>résultats de l’étude danoise :</a:t>
            </a:r>
            <a:br/>
          </a:p>
        </p:txBody>
      </p:sp>
      <p:sp>
        <p:nvSpPr>
          <p:cNvPr id="533" name="Shape 533"/>
          <p:cNvSpPr/>
          <p:nvPr>
            <p:ph type="body" idx="4294967295"/>
          </p:nvPr>
        </p:nvSpPr>
        <p:spPr>
          <a:xfrm>
            <a:off x="292100" y="1339850"/>
            <a:ext cx="8610600" cy="55181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defRPr sz="1800" u="sng"/>
            </a:pPr>
            <a:r>
              <a:t>La mortalité par cancer du sein des femmes de 55-74 ans a été réduite  de 1 % dans les zones où le dépistage existait.</a:t>
            </a:r>
          </a:p>
          <a:p>
            <a:pPr>
              <a:lnSpc>
                <a:spcPct val="80000"/>
              </a:lnSpc>
              <a:defRPr sz="1800" u="sng"/>
            </a:pPr>
          </a:p>
          <a:p>
            <a:pPr>
              <a:lnSpc>
                <a:spcPct val="80000"/>
              </a:lnSpc>
              <a:spcBef>
                <a:spcPts val="400"/>
              </a:spcBef>
              <a:defRPr sz="1800" u="sng"/>
            </a:pPr>
            <a:r>
              <a:t>Réduction de 2% dans les zones où le dépistage n’existait pas.</a:t>
            </a:r>
          </a:p>
          <a:p>
            <a:pPr>
              <a:lnSpc>
                <a:spcPct val="80000"/>
              </a:lnSpc>
              <a:defRPr sz="1800" u="sng"/>
            </a:pPr>
          </a:p>
          <a:p>
            <a:pPr>
              <a:lnSpc>
                <a:spcPct val="80000"/>
              </a:lnSpc>
              <a:defRPr sz="1800"/>
            </a:pPr>
          </a:p>
          <a:p>
            <a:pPr>
              <a:lnSpc>
                <a:spcPct val="80000"/>
              </a:lnSpc>
              <a:spcBef>
                <a:spcPts val="400"/>
              </a:spcBef>
              <a:defRPr sz="1800"/>
            </a:pPr>
            <a:r>
              <a:t>Réduction de 5 % chez les femmes de 35 à 54 ans là où le dépistage existait et de 6 % dans les zones où il n’existait pas.</a:t>
            </a:r>
          </a:p>
          <a:p>
            <a:pPr>
              <a:lnSpc>
                <a:spcPct val="80000"/>
              </a:lnSpc>
              <a:defRPr sz="1800"/>
            </a:pPr>
          </a:p>
          <a:p>
            <a:pPr>
              <a:lnSpc>
                <a:spcPct val="80000"/>
              </a:lnSpc>
              <a:spcBef>
                <a:spcPts val="400"/>
              </a:spcBef>
              <a:defRPr sz="1800"/>
            </a:pPr>
            <a:r>
              <a:t>Pas de modification de mortalité chez les femmes de plus de 75 ans.</a:t>
            </a:r>
          </a:p>
          <a:p>
            <a:pPr>
              <a:lnSpc>
                <a:spcPct val="80000"/>
              </a:lnSpc>
              <a:defRPr sz="1800"/>
            </a:pPr>
          </a:p>
          <a:p>
            <a:pPr>
              <a:lnSpc>
                <a:spcPct val="80000"/>
              </a:lnSpc>
              <a:defRPr sz="1800" u="sng"/>
            </a:pPr>
          </a:p>
          <a:p>
            <a:pPr>
              <a:lnSpc>
                <a:spcPct val="80000"/>
              </a:lnSpc>
              <a:spcBef>
                <a:spcPts val="400"/>
              </a:spcBef>
              <a:defRPr sz="1800" u="sng"/>
            </a:pPr>
            <a:r>
              <a:t>La réduction de mortalité </a:t>
            </a:r>
            <a:r>
              <a:rPr u="none"/>
              <a:t>enregistrée au Danemark </a:t>
            </a:r>
            <a:r>
              <a:t>n’est pas liée au dépistage</a:t>
            </a:r>
            <a:r>
              <a:rPr u="none"/>
              <a:t>.</a:t>
            </a:r>
          </a:p>
          <a:p>
            <a:pPr>
              <a:lnSpc>
                <a:spcPct val="80000"/>
              </a:lnSpc>
              <a:defRPr sz="2000"/>
            </a:pPr>
          </a:p>
          <a:p>
            <a:pPr>
              <a:lnSpc>
                <a:spcPct val="80000"/>
              </a:lnSpc>
              <a:defRPr sz="2000"/>
            </a:pPr>
          </a:p>
          <a:p>
            <a:pPr>
              <a:lnSpc>
                <a:spcPct val="80000"/>
              </a:lnSpc>
              <a:spcBef>
                <a:spcPts val="400"/>
              </a:spcBef>
              <a:buSzTx/>
              <a:buNone/>
              <a:defRPr sz="1800"/>
            </a:pPr>
            <a:r>
              <a:t>   </a:t>
            </a:r>
            <a:r>
              <a:rPr sz="1400"/>
              <a:t>  </a:t>
            </a:r>
            <a:r>
              <a:rPr b="1" sz="1400" u="sng"/>
              <a:t>Voir également</a:t>
            </a:r>
            <a:r>
              <a:rPr sz="1400"/>
              <a:t> : Effet of screening Mammography on breast cancer mortality in Norway. Mette Kalager et al. </a:t>
            </a:r>
            <a:r>
              <a:rPr b="1" sz="1400"/>
              <a:t>New England journal of Medecine</a:t>
            </a:r>
            <a:r>
              <a:rPr sz="1400"/>
              <a:t> sept 2010, vol 363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33">
                                            <p:txEl>
                                              <p:pRg st="2" end="2"/>
                                            </p:txEl>
                                          </p:spTgt>
                                        </p:tgtEl>
                                        <p:attrNameLst>
                                          <p:attrName>style.visibility</p:attrName>
                                        </p:attrNameLst>
                                      </p:cBhvr>
                                      <p:to>
                                        <p:strVal val="visible"/>
                                      </p:to>
                                    </p:set>
                                    <p:anim calcmode="lin" valueType="num">
                                      <p:cBhvr>
                                        <p:cTn id="7" dur="500" fill="hold"/>
                                        <p:tgtEl>
                                          <p:spTgt spid="533">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53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533">
                                            <p:txEl>
                                              <p:pRg st="3" end="3"/>
                                            </p:txEl>
                                          </p:spTgt>
                                        </p:tgtEl>
                                        <p:attrNameLst>
                                          <p:attrName>style.visibility</p:attrName>
                                        </p:attrNameLst>
                                      </p:cBhvr>
                                      <p:to>
                                        <p:strVal val="visible"/>
                                      </p:to>
                                    </p:set>
                                    <p:anim calcmode="lin" valueType="num">
                                      <p:cBhvr>
                                        <p:cTn id="12" dur="500" fill="hold"/>
                                        <p:tgtEl>
                                          <p:spTgt spid="533">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53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533">
                                            <p:txEl>
                                              <p:pRg st="4" end="4"/>
                                            </p:txEl>
                                          </p:spTgt>
                                        </p:tgtEl>
                                        <p:attrNameLst>
                                          <p:attrName>style.visibility</p:attrName>
                                        </p:attrNameLst>
                                      </p:cBhvr>
                                      <p:to>
                                        <p:strVal val="visible"/>
                                      </p:to>
                                    </p:set>
                                    <p:anim calcmode="lin" valueType="num">
                                      <p:cBhvr>
                                        <p:cTn id="17" dur="500" fill="hold"/>
                                        <p:tgtEl>
                                          <p:spTgt spid="533">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5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533">
                                            <p:txEl>
                                              <p:pRg st="5" end="5"/>
                                            </p:txEl>
                                          </p:spTgt>
                                        </p:tgtEl>
                                        <p:attrNameLst>
                                          <p:attrName>style.visibility</p:attrName>
                                        </p:attrNameLst>
                                      </p:cBhvr>
                                      <p:to>
                                        <p:strVal val="visible"/>
                                      </p:to>
                                    </p:set>
                                    <p:anim calcmode="lin" valueType="num">
                                      <p:cBhvr>
                                        <p:cTn id="23" dur="500" fill="hold"/>
                                        <p:tgtEl>
                                          <p:spTgt spid="533">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53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1" fill="hold">
                                  <p:stCondLst>
                                    <p:cond delay="0"/>
                                  </p:stCondLst>
                                  <p:iterate type="el" backwards="0">
                                    <p:tmAbs val="0"/>
                                  </p:iterate>
                                  <p:childTnLst>
                                    <p:set>
                                      <p:cBhvr>
                                        <p:cTn id="27" fill="hold"/>
                                        <p:tgtEl>
                                          <p:spTgt spid="533">
                                            <p:txEl>
                                              <p:pRg st="6" end="6"/>
                                            </p:txEl>
                                          </p:spTgt>
                                        </p:tgtEl>
                                        <p:attrNameLst>
                                          <p:attrName>style.visibility</p:attrName>
                                        </p:attrNameLst>
                                      </p:cBhvr>
                                      <p:to>
                                        <p:strVal val="visible"/>
                                      </p:to>
                                    </p:set>
                                    <p:anim calcmode="lin" valueType="num">
                                      <p:cBhvr>
                                        <p:cTn id="28" dur="500" fill="hold"/>
                                        <p:tgtEl>
                                          <p:spTgt spid="533">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533">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Class="entr" nodeType="afterEffect" presetSubtype="4" presetID="2" grpId="1" fill="hold">
                                  <p:stCondLst>
                                    <p:cond delay="0"/>
                                  </p:stCondLst>
                                  <p:iterate type="el" backwards="0">
                                    <p:tmAbs val="0"/>
                                  </p:iterate>
                                  <p:childTnLst>
                                    <p:set>
                                      <p:cBhvr>
                                        <p:cTn id="32" fill="hold"/>
                                        <p:tgtEl>
                                          <p:spTgt spid="533">
                                            <p:txEl>
                                              <p:pRg st="7" end="7"/>
                                            </p:txEl>
                                          </p:spTgt>
                                        </p:tgtEl>
                                        <p:attrNameLst>
                                          <p:attrName>style.visibility</p:attrName>
                                        </p:attrNameLst>
                                      </p:cBhvr>
                                      <p:to>
                                        <p:strVal val="visible"/>
                                      </p:to>
                                    </p:set>
                                    <p:anim calcmode="lin" valueType="num">
                                      <p:cBhvr>
                                        <p:cTn id="33" dur="500" fill="hold"/>
                                        <p:tgtEl>
                                          <p:spTgt spid="533">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533">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Class="entr" nodeType="afterEffect" presetSubtype="4" presetID="2" grpId="1" fill="hold">
                                  <p:stCondLst>
                                    <p:cond delay="0"/>
                                  </p:stCondLst>
                                  <p:iterate type="el" backwards="0">
                                    <p:tmAbs val="0"/>
                                  </p:iterate>
                                  <p:childTnLst>
                                    <p:set>
                                      <p:cBhvr>
                                        <p:cTn id="37" fill="hold"/>
                                        <p:tgtEl>
                                          <p:spTgt spid="533">
                                            <p:txEl>
                                              <p:pRg st="8" end="8"/>
                                            </p:txEl>
                                          </p:spTgt>
                                        </p:tgtEl>
                                        <p:attrNameLst>
                                          <p:attrName>style.visibility</p:attrName>
                                        </p:attrNameLst>
                                      </p:cBhvr>
                                      <p:to>
                                        <p:strVal val="visible"/>
                                      </p:to>
                                    </p:set>
                                    <p:anim calcmode="lin" valueType="num">
                                      <p:cBhvr>
                                        <p:cTn id="38" dur="500" fill="hold"/>
                                        <p:tgtEl>
                                          <p:spTgt spid="533">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533">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Class="entr" nodeType="afterEffect" presetSubtype="4" presetID="2" grpId="1" fill="hold">
                                  <p:stCondLst>
                                    <p:cond delay="0"/>
                                  </p:stCondLst>
                                  <p:iterate type="el" backwards="0">
                                    <p:tmAbs val="0"/>
                                  </p:iterate>
                                  <p:childTnLst>
                                    <p:set>
                                      <p:cBhvr>
                                        <p:cTn id="42" fill="hold"/>
                                        <p:tgtEl>
                                          <p:spTgt spid="533">
                                            <p:txEl>
                                              <p:pRg st="9" end="9"/>
                                            </p:txEl>
                                          </p:spTgt>
                                        </p:tgtEl>
                                        <p:attrNameLst>
                                          <p:attrName>style.visibility</p:attrName>
                                        </p:attrNameLst>
                                      </p:cBhvr>
                                      <p:to>
                                        <p:strVal val="visible"/>
                                      </p:to>
                                    </p:set>
                                    <p:anim calcmode="lin" valueType="num">
                                      <p:cBhvr>
                                        <p:cTn id="43" dur="500" fill="hold"/>
                                        <p:tgtEl>
                                          <p:spTgt spid="533">
                                            <p:txEl>
                                              <p:pRg st="9" end="9"/>
                                            </p:txEl>
                                          </p:spTgt>
                                        </p:tgtEl>
                                        <p:attrNameLst>
                                          <p:attrName>ppt_x</p:attrName>
                                        </p:attrNameLst>
                                      </p:cBhvr>
                                      <p:tavLst>
                                        <p:tav tm="0">
                                          <p:val>
                                            <p:strVal val="#ppt_x"/>
                                          </p:val>
                                        </p:tav>
                                        <p:tav tm="100000">
                                          <p:val>
                                            <p:strVal val="#ppt_x"/>
                                          </p:val>
                                        </p:tav>
                                      </p:tavLst>
                                    </p:anim>
                                    <p:anim calcmode="lin" valueType="num">
                                      <p:cBhvr>
                                        <p:cTn id="44" dur="500" fill="hold"/>
                                        <p:tgtEl>
                                          <p:spTgt spid="53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1" fill="hold">
                                  <p:stCondLst>
                                    <p:cond delay="0"/>
                                  </p:stCondLst>
                                  <p:iterate type="el" backwards="0">
                                    <p:tmAbs val="0"/>
                                  </p:iterate>
                                  <p:childTnLst>
                                    <p:set>
                                      <p:cBhvr>
                                        <p:cTn id="48" fill="hold"/>
                                        <p:tgtEl>
                                          <p:spTgt spid="533">
                                            <p:txEl>
                                              <p:pRg st="10" end="10"/>
                                            </p:txEl>
                                          </p:spTgt>
                                        </p:tgtEl>
                                        <p:attrNameLst>
                                          <p:attrName>style.visibility</p:attrName>
                                        </p:attrNameLst>
                                      </p:cBhvr>
                                      <p:to>
                                        <p:strVal val="visible"/>
                                      </p:to>
                                    </p:set>
                                    <p:anim calcmode="lin" valueType="num">
                                      <p:cBhvr>
                                        <p:cTn id="49" dur="500" fill="hold"/>
                                        <p:tgtEl>
                                          <p:spTgt spid="533">
                                            <p:txEl>
                                              <p:pRg st="10" end="10"/>
                                            </p:txEl>
                                          </p:spTgt>
                                        </p:tgtEl>
                                        <p:attrNameLst>
                                          <p:attrName>ppt_x</p:attrName>
                                        </p:attrNameLst>
                                      </p:cBhvr>
                                      <p:tavLst>
                                        <p:tav tm="0">
                                          <p:val>
                                            <p:strVal val="#ppt_x"/>
                                          </p:val>
                                        </p:tav>
                                        <p:tav tm="100000">
                                          <p:val>
                                            <p:strVal val="#ppt_x"/>
                                          </p:val>
                                        </p:tav>
                                      </p:tavLst>
                                    </p:anim>
                                    <p:anim calcmode="lin" valueType="num">
                                      <p:cBhvr>
                                        <p:cTn id="50" dur="500" fill="hold"/>
                                        <p:tgtEl>
                                          <p:spTgt spid="53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 grpId="1" fill="hold">
                                  <p:stCondLst>
                                    <p:cond delay="0"/>
                                  </p:stCondLst>
                                  <p:iterate type="el" backwards="0">
                                    <p:tmAbs val="0"/>
                                  </p:iterate>
                                  <p:childTnLst>
                                    <p:set>
                                      <p:cBhvr>
                                        <p:cTn id="54" fill="hold"/>
                                        <p:tgtEl>
                                          <p:spTgt spid="533">
                                            <p:txEl>
                                              <p:pRg st="11" end="11"/>
                                            </p:txEl>
                                          </p:spTgt>
                                        </p:tgtEl>
                                        <p:attrNameLst>
                                          <p:attrName>style.visibility</p:attrName>
                                        </p:attrNameLst>
                                      </p:cBhvr>
                                      <p:to>
                                        <p:strVal val="visible"/>
                                      </p:to>
                                    </p:set>
                                    <p:anim calcmode="lin" valueType="num">
                                      <p:cBhvr>
                                        <p:cTn id="55" dur="500" fill="hold"/>
                                        <p:tgtEl>
                                          <p:spTgt spid="533">
                                            <p:txEl>
                                              <p:pRg st="11" end="11"/>
                                            </p:txEl>
                                          </p:spTgt>
                                        </p:tgtEl>
                                        <p:attrNameLst>
                                          <p:attrName>ppt_x</p:attrName>
                                        </p:attrNameLst>
                                      </p:cBhvr>
                                      <p:tavLst>
                                        <p:tav tm="0">
                                          <p:val>
                                            <p:strVal val="#ppt_x"/>
                                          </p:val>
                                        </p:tav>
                                        <p:tav tm="100000">
                                          <p:val>
                                            <p:strVal val="#ppt_x"/>
                                          </p:val>
                                        </p:tav>
                                      </p:tavLst>
                                    </p:anim>
                                    <p:anim calcmode="lin" valueType="num">
                                      <p:cBhvr>
                                        <p:cTn id="56" dur="500" fill="hold"/>
                                        <p:tgtEl>
                                          <p:spTgt spid="53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4" presetID="2" grpId="1" fill="hold">
                                  <p:stCondLst>
                                    <p:cond delay="0"/>
                                  </p:stCondLst>
                                  <p:iterate type="el" backwards="0">
                                    <p:tmAbs val="0"/>
                                  </p:iterate>
                                  <p:childTnLst>
                                    <p:set>
                                      <p:cBhvr>
                                        <p:cTn id="60" fill="hold"/>
                                        <p:tgtEl>
                                          <p:spTgt spid="533">
                                            <p:txEl>
                                              <p:pRg st="12" end="12"/>
                                            </p:txEl>
                                          </p:spTgt>
                                        </p:tgtEl>
                                        <p:attrNameLst>
                                          <p:attrName>style.visibility</p:attrName>
                                        </p:attrNameLst>
                                      </p:cBhvr>
                                      <p:to>
                                        <p:strVal val="visible"/>
                                      </p:to>
                                    </p:set>
                                    <p:anim calcmode="lin" valueType="num">
                                      <p:cBhvr>
                                        <p:cTn id="61" dur="500" fill="hold"/>
                                        <p:tgtEl>
                                          <p:spTgt spid="533">
                                            <p:txEl>
                                              <p:pRg st="12" end="12"/>
                                            </p:txEl>
                                          </p:spTgt>
                                        </p:tgtEl>
                                        <p:attrNameLst>
                                          <p:attrName>ppt_x</p:attrName>
                                        </p:attrNameLst>
                                      </p:cBhvr>
                                      <p:tavLst>
                                        <p:tav tm="0">
                                          <p:val>
                                            <p:strVal val="#ppt_x"/>
                                          </p:val>
                                        </p:tav>
                                        <p:tav tm="100000">
                                          <p:val>
                                            <p:strVal val="#ppt_x"/>
                                          </p:val>
                                        </p:tav>
                                      </p:tavLst>
                                    </p:anim>
                                    <p:anim calcmode="lin" valueType="num">
                                      <p:cBhvr>
                                        <p:cTn id="62" dur="500" fill="hold"/>
                                        <p:tgtEl>
                                          <p:spTgt spid="53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1" fill="hold">
                                  <p:stCondLst>
                                    <p:cond delay="0"/>
                                  </p:stCondLst>
                                  <p:iterate type="el" backwards="0">
                                    <p:tmAbs val="0"/>
                                  </p:iterate>
                                  <p:childTnLst>
                                    <p:set>
                                      <p:cBhvr>
                                        <p:cTn id="66" fill="hold"/>
                                        <p:tgtEl>
                                          <p:spTgt spid="533">
                                            <p:txEl>
                                              <p:pRg st="13" end="13"/>
                                            </p:txEl>
                                          </p:spTgt>
                                        </p:tgtEl>
                                        <p:attrNameLst>
                                          <p:attrName>style.visibility</p:attrName>
                                        </p:attrNameLst>
                                      </p:cBhvr>
                                      <p:to>
                                        <p:strVal val="visible"/>
                                      </p:to>
                                    </p:set>
                                    <p:anim calcmode="lin" valueType="num">
                                      <p:cBhvr>
                                        <p:cTn id="67" dur="500" fill="hold"/>
                                        <p:tgtEl>
                                          <p:spTgt spid="533">
                                            <p:txEl>
                                              <p:pRg st="13" end="13"/>
                                            </p:txEl>
                                          </p:spTgt>
                                        </p:tgtEl>
                                        <p:attrNameLst>
                                          <p:attrName>ppt_x</p:attrName>
                                        </p:attrNameLst>
                                      </p:cBhvr>
                                      <p:tavLst>
                                        <p:tav tm="0">
                                          <p:val>
                                            <p:strVal val="#ppt_x"/>
                                          </p:val>
                                        </p:tav>
                                        <p:tav tm="100000">
                                          <p:val>
                                            <p:strVal val="#ppt_x"/>
                                          </p:val>
                                        </p:tav>
                                      </p:tavLst>
                                    </p:anim>
                                    <p:anim calcmode="lin" valueType="num">
                                      <p:cBhvr>
                                        <p:cTn id="68" dur="500" fill="hold"/>
                                        <p:tgtEl>
                                          <p:spTgt spid="53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3"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5" name="Shape 535"/>
          <p:cNvSpPr/>
          <p:nvPr>
            <p:ph type="title" idx="4294967295"/>
          </p:nvPr>
        </p:nvSpPr>
        <p:spPr>
          <a:xfrm>
            <a:off x="603250" y="1557337"/>
            <a:ext cx="7793038" cy="10334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800" u="sng">
                <a:solidFill>
                  <a:srgbClr val="FFFFFF"/>
                </a:solidFill>
              </a:defRPr>
            </a:pPr>
            <a:r>
              <a:t>La baisse de mortalité en rapport avec le dépistage :  </a:t>
            </a:r>
            <a:br/>
            <a:r>
              <a:t>une désinformation récurrente</a:t>
            </a:r>
            <a:br/>
          </a:p>
        </p:txBody>
      </p:sp>
      <p:sp>
        <p:nvSpPr>
          <p:cNvPr id="536" name="Shape 536"/>
          <p:cNvSpPr/>
          <p:nvPr>
            <p:ph type="body" idx="4294967295"/>
          </p:nvPr>
        </p:nvSpPr>
        <p:spPr>
          <a:xfrm>
            <a:off x="1003300" y="2619375"/>
            <a:ext cx="6883400" cy="42386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sz="2000"/>
            </a:pPr>
            <a:r>
              <a:t> </a:t>
            </a:r>
          </a:p>
          <a:p>
            <a:pPr>
              <a:spcBef>
                <a:spcPts val="400"/>
              </a:spcBef>
              <a:buSzTx/>
              <a:buNone/>
              <a:defRPr sz="2000"/>
            </a:pPr>
            <a:r>
              <a:t>         </a:t>
            </a:r>
            <a:r>
              <a:rPr sz="1800"/>
              <a:t>- Au Royaume Uni : entre 1985 et 1993, une baisse de 11% de la mortalité par cancer du sein avait été constatée et rapportée à l’effet du dépistage par le N.H.S, </a:t>
            </a:r>
            <a:endParaRPr sz="1800"/>
          </a:p>
          <a:p>
            <a:pPr>
              <a:spcBef>
                <a:spcPts val="400"/>
              </a:spcBef>
              <a:buSzTx/>
              <a:buNone/>
              <a:defRPr sz="1800"/>
            </a:pPr>
            <a:r>
              <a:t>     alors que celui-ci n’a été opérationnel qu’en 1988 et ne peut expliquer la baisse commencée en 1985.</a:t>
            </a:r>
          </a:p>
          <a:p>
            <a:pPr>
              <a:buSzTx/>
              <a:buNone/>
              <a:defRPr sz="1800"/>
            </a:pPr>
          </a:p>
          <a:p>
            <a:pPr>
              <a:buSzTx/>
              <a:buNone/>
              <a:defRPr sz="1800"/>
            </a:pPr>
          </a:p>
          <a:p>
            <a:pPr>
              <a:spcBef>
                <a:spcPts val="400"/>
              </a:spcBef>
              <a:buSzTx/>
              <a:buNone/>
              <a:defRPr b="1" sz="1800"/>
            </a:pPr>
            <a:r>
              <a:t>     </a:t>
            </a:r>
            <a:r>
              <a:rPr b="0" sz="1400"/>
              <a:t>BAUM M  Screening for breast cancer, time to think and stop ?  The Lancet, vol 346 ;  august 12, 1995</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8" name="Shape 538"/>
          <p:cNvSpPr/>
          <p:nvPr>
            <p:ph type="body" idx="4294967295"/>
          </p:nvPr>
        </p:nvSpPr>
        <p:spPr>
          <a:xfrm>
            <a:off x="838200" y="504825"/>
            <a:ext cx="7200900" cy="56165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22325" indent="-322325" defTabSz="859536">
              <a:lnSpc>
                <a:spcPct val="80000"/>
              </a:lnSpc>
              <a:spcBef>
                <a:spcPts val="400"/>
              </a:spcBef>
              <a:buSzTx/>
              <a:buNone/>
              <a:defRPr sz="1692"/>
            </a:pPr>
            <a:r>
              <a:t>  </a:t>
            </a:r>
            <a:r>
              <a:rPr sz="1879"/>
              <a:t>  </a:t>
            </a:r>
            <a:r>
              <a:rPr sz="1879" u="sng"/>
              <a:t>Résultats comparés de la mortalité en fonction de l’intensité du dépistage dans le temps et par pays similaires </a:t>
            </a:r>
            <a:endParaRPr sz="1879" u="sng"/>
          </a:p>
          <a:p>
            <a:pPr marL="322325" indent="-322325" defTabSz="859536">
              <a:lnSpc>
                <a:spcPct val="80000"/>
              </a:lnSpc>
              <a:spcBef>
                <a:spcPts val="400"/>
              </a:spcBef>
              <a:buSzTx/>
              <a:buNone/>
              <a:defRPr sz="1879"/>
            </a:pPr>
            <a:r>
              <a:t>    </a:t>
            </a:r>
            <a:r>
              <a:rPr sz="1692"/>
              <a:t>en termes de structure de population, niveau socio économique, qualité des services de soins etc…</a:t>
            </a:r>
            <a:endParaRPr sz="1692"/>
          </a:p>
          <a:p>
            <a:pPr marL="322325" indent="-322325" defTabSz="859536">
              <a:lnSpc>
                <a:spcPct val="80000"/>
              </a:lnSpc>
              <a:spcBef>
                <a:spcPts val="400"/>
              </a:spcBef>
              <a:buSzTx/>
              <a:buNone/>
              <a:defRPr sz="1692"/>
            </a:pPr>
            <a:r>
              <a:t>    ( Irlande du nord et République d’Irlande ; Pays-Bas, Belgique ; Suède, Norvège.)</a:t>
            </a:r>
          </a:p>
          <a:p>
            <a:pPr marL="322325" indent="-322325" defTabSz="859536">
              <a:lnSpc>
                <a:spcPct val="80000"/>
              </a:lnSpc>
              <a:defRPr sz="1692"/>
            </a:pPr>
          </a:p>
          <a:p>
            <a:pPr marL="322325" indent="-322325" defTabSz="859536">
              <a:lnSpc>
                <a:spcPct val="80000"/>
              </a:lnSpc>
              <a:spcBef>
                <a:spcPts val="400"/>
              </a:spcBef>
              <a:buSzTx/>
              <a:buNone/>
              <a:defRPr sz="1692"/>
            </a:pPr>
            <a:r>
              <a:t>     </a:t>
            </a:r>
            <a:r>
              <a:rPr u="sng"/>
              <a:t>L’évolution des taux de mortalité par cancer du sein varie peu</a:t>
            </a:r>
            <a:r>
              <a:t> </a:t>
            </a:r>
            <a:r>
              <a:rPr u="sng"/>
              <a:t>entre les pays dans lesquels les femmes avaient bénéficié d’un dépistage par mammographie pendant une longue période et les pays dans lesquels les femmes n’avaient quasiment pas eu accès à un dépistage durant la même période.</a:t>
            </a:r>
            <a:endParaRPr u="sng"/>
          </a:p>
          <a:p>
            <a:pPr marL="322325" indent="-322325" defTabSz="859536">
              <a:lnSpc>
                <a:spcPct val="80000"/>
              </a:lnSpc>
              <a:buSzTx/>
              <a:buNone/>
              <a:defRPr sz="1692"/>
            </a:pPr>
          </a:p>
          <a:p>
            <a:pPr marL="322325" indent="-322325" defTabSz="859536">
              <a:lnSpc>
                <a:spcPct val="80000"/>
              </a:lnSpc>
              <a:buSzTx/>
              <a:buNone/>
              <a:defRPr sz="1692"/>
            </a:pPr>
          </a:p>
          <a:p>
            <a:pPr marL="322325" indent="-322325" defTabSz="859536">
              <a:lnSpc>
                <a:spcPct val="80000"/>
              </a:lnSpc>
              <a:spcBef>
                <a:spcPts val="400"/>
              </a:spcBef>
              <a:buSzTx/>
              <a:buNone/>
              <a:defRPr sz="1692"/>
            </a:pPr>
            <a:r>
              <a:t>    Autier confiait au Monde fin octobre 2011 :</a:t>
            </a:r>
          </a:p>
          <a:p>
            <a:pPr marL="322325" indent="-322325" defTabSz="859536">
              <a:lnSpc>
                <a:spcPct val="80000"/>
              </a:lnSpc>
              <a:spcBef>
                <a:spcPts val="400"/>
              </a:spcBef>
              <a:buSzTx/>
              <a:buNone/>
              <a:defRPr sz="1692"/>
            </a:pPr>
            <a:r>
              <a:t>    « Quand j’ai commencé à travailler sur ce sujet, j’étais convaincu que le dépistage était efficace. Mais, manifestement, il y a un décalage entre les résultats des essais et ce qui est </a:t>
            </a:r>
            <a:r>
              <a:rPr u="sng"/>
              <a:t>observé dans les populations </a:t>
            </a:r>
            <a:r>
              <a:t>et il faut comprendre pourquoi. »</a:t>
            </a:r>
          </a:p>
          <a:p>
            <a:pPr marL="322325" indent="-322325" defTabSz="859536">
              <a:lnSpc>
                <a:spcPct val="80000"/>
              </a:lnSpc>
              <a:buSzTx/>
              <a:buNone/>
              <a:defRPr sz="1692"/>
            </a:pPr>
          </a:p>
          <a:p>
            <a:pPr marL="322325" indent="-322325" defTabSz="859536">
              <a:lnSpc>
                <a:spcPct val="80000"/>
              </a:lnSpc>
              <a:spcBef>
                <a:spcPts val="300"/>
              </a:spcBef>
              <a:buSzTx/>
              <a:buNone/>
              <a:defRPr sz="1316"/>
            </a:pPr>
            <a:r>
              <a:t>      « Breast  cancer mortality in neighbouring European countries with different levels of screening but similar access to treatment : trend analysis of WHO mortality database »</a:t>
            </a:r>
            <a:br/>
            <a:r>
              <a:t>Autier et coll    BMJ, 28 juillet 2011 ; 343:d4411 doi:10.1136/BMJ.D4411</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0" name="Shape 540"/>
          <p:cNvSpPr/>
          <p:nvPr>
            <p:ph type="title" idx="4294967295"/>
          </p:nvPr>
        </p:nvSpPr>
        <p:spPr>
          <a:xfrm>
            <a:off x="355600" y="722312"/>
            <a:ext cx="8318500" cy="15621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457200">
              <a:defRPr sz="1800">
                <a:solidFill>
                  <a:srgbClr val="FFFFFF"/>
                </a:solidFill>
              </a:defRPr>
            </a:pPr>
            <a:r>
              <a:t>Toutes les études récentes confirment </a:t>
            </a:r>
            <a:r>
              <a:rPr b="1" u="sng"/>
              <a:t>l’absence de lien</a:t>
            </a:r>
            <a:r>
              <a:rPr u="sng"/>
              <a:t> </a:t>
            </a:r>
            <a:r>
              <a:rPr b="1" u="sng"/>
              <a:t>entre l’activité mammographique et la baisse de mortalité</a:t>
            </a:r>
            <a:r>
              <a:rPr b="1"/>
              <a:t> </a:t>
            </a:r>
            <a:r>
              <a:t>par cancer du sein :</a:t>
            </a:r>
            <a:br/>
            <a:br/>
          </a:p>
        </p:txBody>
      </p:sp>
      <p:sp>
        <p:nvSpPr>
          <p:cNvPr id="541" name="Shape 541"/>
          <p:cNvSpPr/>
          <p:nvPr>
            <p:ph type="body" idx="4294967295"/>
          </p:nvPr>
        </p:nvSpPr>
        <p:spPr>
          <a:xfrm>
            <a:off x="749300" y="2257425"/>
            <a:ext cx="7531100" cy="44180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457200">
              <a:lnSpc>
                <a:spcPct val="80000"/>
              </a:lnSpc>
              <a:spcBef>
                <a:spcPts val="400"/>
              </a:spcBef>
              <a:defRPr sz="1800"/>
            </a:pPr>
            <a:r>
              <a:t>Norvège (Kalager, NEJM 2010) régions avec / sans dépistage</a:t>
            </a:r>
          </a:p>
          <a:p>
            <a:pPr defTabSz="457200">
              <a:lnSpc>
                <a:spcPct val="80000"/>
              </a:lnSpc>
              <a:spcBef>
                <a:spcPts val="400"/>
              </a:spcBef>
              <a:defRPr sz="1800"/>
            </a:pPr>
            <a:r>
              <a:t>Danemark (Jorgensen, BMJ 2010) régions avec / sans dépistage</a:t>
            </a:r>
          </a:p>
          <a:p>
            <a:pPr defTabSz="457200">
              <a:lnSpc>
                <a:spcPct val="80000"/>
              </a:lnSpc>
              <a:spcBef>
                <a:spcPts val="400"/>
              </a:spcBef>
              <a:defRPr sz="1800"/>
            </a:pPr>
            <a:r>
              <a:t>Europe (Autier, BMJ 2011) trois paires de pays avec / sans dépistage</a:t>
            </a:r>
          </a:p>
          <a:p>
            <a:pPr defTabSz="457200">
              <a:lnSpc>
                <a:spcPct val="80000"/>
              </a:lnSpc>
              <a:spcBef>
                <a:spcPts val="400"/>
              </a:spcBef>
              <a:defRPr sz="1800"/>
            </a:pPr>
            <a:r>
              <a:t>France (Junod, BMC Cancer 2011) avant / après dépistage</a:t>
            </a:r>
          </a:p>
          <a:p>
            <a:pPr defTabSz="457200">
              <a:lnSpc>
                <a:spcPct val="80000"/>
              </a:lnSpc>
              <a:defRPr sz="2000"/>
            </a:pPr>
          </a:p>
          <a:p>
            <a:pPr defTabSz="457200">
              <a:lnSpc>
                <a:spcPct val="80000"/>
              </a:lnSpc>
              <a:spcBef>
                <a:spcPts val="400"/>
              </a:spcBef>
              <a:defRPr sz="1800"/>
            </a:pPr>
            <a:r>
              <a:t>La France, où l’on fait proportionnellement 4 fois plus de mammographies qu’en Angleterre, obtient un résultat sur la baisse de mortalité par cancer du sein bien moins bon et l’un des plus mauvais avec la Suède en Europe occidentale.</a:t>
            </a:r>
          </a:p>
          <a:p>
            <a:pPr defTabSz="457200">
              <a:lnSpc>
                <a:spcPct val="80000"/>
              </a:lnSpc>
              <a:defRPr sz="1800"/>
            </a:pPr>
          </a:p>
          <a:p>
            <a:pPr defTabSz="457200">
              <a:lnSpc>
                <a:spcPct val="80000"/>
              </a:lnSpc>
              <a:buSzTx/>
              <a:buNone/>
              <a:defRPr sz="1600" u="sng"/>
            </a:pPr>
          </a:p>
          <a:p>
            <a:pPr defTabSz="457200">
              <a:lnSpc>
                <a:spcPct val="80000"/>
              </a:lnSpc>
              <a:spcBef>
                <a:spcPts val="0"/>
              </a:spcBef>
              <a:buSzTx/>
              <a:buNone/>
              <a:defRPr sz="1600"/>
            </a:pPr>
            <a:r>
              <a:t>     </a:t>
            </a:r>
            <a:r>
              <a:rPr sz="1400"/>
              <a:t>Autier P, et al. Disparities in breast cancer mortality trends betwen 30 European countries : Retrospective trend analysis of WHO mortality database. </a:t>
            </a:r>
            <a:r>
              <a:rPr b="1" sz="1400"/>
              <a:t>BMJ </a:t>
            </a:r>
            <a:r>
              <a:rPr sz="1400"/>
              <a:t>2010; 341:c3620 doi:10.1136.</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idx="4294967295"/>
          </p:nvPr>
        </p:nvSpPr>
        <p:spPr>
          <a:xfrm>
            <a:off x="276225" y="895350"/>
            <a:ext cx="8542338" cy="13160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u="sng">
                <a:solidFill>
                  <a:srgbClr val="FFFFFF"/>
                </a:solidFill>
              </a:defRPr>
            </a:pPr>
            <a:r>
              <a:t>plan de l’exposé</a:t>
            </a:r>
            <a:r>
              <a:rPr b="1" u="none"/>
              <a:t> </a:t>
            </a:r>
            <a:br>
              <a:rPr b="1" u="none"/>
            </a:br>
            <a:br>
              <a:rPr b="1" u="none"/>
            </a:br>
            <a:br>
              <a:rPr b="1" u="none"/>
            </a:br>
          </a:p>
        </p:txBody>
      </p:sp>
      <p:sp>
        <p:nvSpPr>
          <p:cNvPr id="194" name="Shape 194"/>
          <p:cNvSpPr/>
          <p:nvPr/>
        </p:nvSpPr>
        <p:spPr>
          <a:xfrm>
            <a:off x="927100" y="2076450"/>
            <a:ext cx="7251700"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000"/>
              </a:spcBef>
              <a:buSzPct val="100000"/>
              <a:buChar char="-"/>
              <a:defRPr sz="1800">
                <a:solidFill>
                  <a:srgbClr val="FFFFFF"/>
                </a:solidFill>
              </a:defRPr>
            </a:pPr>
            <a:r>
              <a:t>    A :  Origine d’un concept contre intuitif</a:t>
            </a:r>
          </a:p>
          <a:p>
            <a:pPr defTabSz="457200">
              <a:spcBef>
                <a:spcPts val="1000"/>
              </a:spcBef>
              <a:buSzPct val="100000"/>
              <a:buChar char="-"/>
              <a:defRPr sz="1800">
                <a:solidFill>
                  <a:srgbClr val="FFFFFF"/>
                </a:solidFill>
              </a:defRPr>
            </a:pPr>
          </a:p>
          <a:p>
            <a:pPr defTabSz="457200">
              <a:spcBef>
                <a:spcPts val="1000"/>
              </a:spcBef>
              <a:buSzPct val="100000"/>
              <a:buChar char="-"/>
              <a:defRPr sz="1800">
                <a:solidFill>
                  <a:srgbClr val="FFFFFF"/>
                </a:solidFill>
              </a:defRPr>
            </a:pPr>
            <a:r>
              <a:t>   B :  Preuves de sa réalité</a:t>
            </a:r>
          </a:p>
          <a:p>
            <a:pPr defTabSz="457200">
              <a:spcBef>
                <a:spcPts val="1000"/>
              </a:spcBef>
              <a:buSzPct val="100000"/>
              <a:buChar char="-"/>
              <a:defRPr sz="1800">
                <a:solidFill>
                  <a:srgbClr val="FFFFFF"/>
                </a:solidFill>
              </a:defRPr>
            </a:pPr>
          </a:p>
          <a:p>
            <a:pPr defTabSz="457200">
              <a:spcBef>
                <a:spcPts val="1000"/>
              </a:spcBef>
              <a:buSzPct val="100000"/>
              <a:buChar char="-"/>
              <a:defRPr sz="1800">
                <a:solidFill>
                  <a:srgbClr val="FFFFFF"/>
                </a:solidFill>
              </a:defRPr>
            </a:pPr>
            <a:r>
              <a:t>   C :  Quantification </a:t>
            </a:r>
          </a:p>
          <a:p>
            <a:pPr defTabSz="457200">
              <a:spcBef>
                <a:spcPts val="1000"/>
              </a:spcBef>
              <a:defRPr sz="1800">
                <a:solidFill>
                  <a:srgbClr val="FFFFFF"/>
                </a:solidFill>
              </a:defRPr>
            </a:pPr>
            <a:br/>
            <a:r>
              <a:t>-   D :  Conséquences</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3" name="image.png"/>
          <p:cNvPicPr>
            <a:picLocks noChangeAspect="1"/>
          </p:cNvPicPr>
          <p:nvPr/>
        </p:nvPicPr>
        <p:blipFill>
          <a:blip r:embed="rId2">
            <a:extLst/>
          </a:blip>
          <a:stretch>
            <a:fillRect/>
          </a:stretch>
        </p:blipFill>
        <p:spPr>
          <a:xfrm>
            <a:off x="0" y="673100"/>
            <a:ext cx="9144000" cy="6175375"/>
          </a:xfrm>
          <a:prstGeom prst="rect">
            <a:avLst/>
          </a:prstGeom>
          <a:ln w="12700">
            <a:miter lim="400000"/>
          </a:ln>
        </p:spPr>
      </p:pic>
      <p:sp>
        <p:nvSpPr>
          <p:cNvPr id="544" name="Shape 544"/>
          <p:cNvSpPr/>
          <p:nvPr/>
        </p:nvSpPr>
        <p:spPr>
          <a:xfrm>
            <a:off x="190500" y="200025"/>
            <a:ext cx="8597900" cy="929640"/>
          </a:xfrm>
          <a:prstGeom prst="rect">
            <a:avLst/>
          </a:prstGeom>
          <a:solidFill>
            <a:srgbClr val="5A5C6C"/>
          </a:solidFill>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defRPr>
            </a:pPr>
            <a:r>
              <a:t>P. Autier </a:t>
            </a:r>
            <a:r>
              <a:rPr b="1" u="sng"/>
              <a:t>« Le dépistage n’a pas fait régresser le nombre de formes évoluées de cancer du sein. »</a:t>
            </a:r>
            <a:r>
              <a:rPr b="1"/>
              <a:t>  </a:t>
            </a:r>
            <a:r>
              <a:rPr sz="1600"/>
              <a:t>B. Junod le confirme :</a:t>
            </a:r>
            <a:endParaRPr sz="1600"/>
          </a:p>
          <a:p>
            <a:pPr defTabSz="457200">
              <a:defRPr sz="1800">
                <a:solidFill>
                  <a:srgbClr val="FFFFFF"/>
                </a:solidFill>
              </a:defRPr>
            </a:pPr>
            <a:r>
              <a:t>Incidence constante pour les stades avancés : Trois registres français - 1990-2008 </a:t>
            </a:r>
          </a:p>
        </p:txBody>
      </p:sp>
      <p:sp>
        <p:nvSpPr>
          <p:cNvPr id="545" name="Shape 545"/>
          <p:cNvSpPr/>
          <p:nvPr/>
        </p:nvSpPr>
        <p:spPr>
          <a:xfrm>
            <a:off x="660400" y="6300787"/>
            <a:ext cx="824230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u="sng">
                <a:solidFill>
                  <a:srgbClr val="A3C145"/>
                </a:solidFill>
                <a:uFill>
                  <a:solidFill>
                    <a:srgbClr val="A3C145"/>
                  </a:solidFill>
                </a:uFill>
                <a:hlinkClick r:id="rId3" invalidUrl="" action="" tgtFrame="" tooltip="" history="1" highlightClick="0" endSnd="0"/>
              </a:defRPr>
            </a:lvl1pPr>
          </a:lstStyle>
          <a:p>
            <a:pPr>
              <a:defRPr u="none">
                <a:solidFill>
                  <a:srgbClr val="FFFFFF"/>
                </a:solidFill>
                <a:uFillTx/>
              </a:defRPr>
            </a:pPr>
            <a:r>
              <a:rPr u="sng">
                <a:solidFill>
                  <a:srgbClr val="A3C145"/>
                </a:solidFill>
                <a:uFill>
                  <a:solidFill>
                    <a:srgbClr val="A3C145"/>
                  </a:solidFill>
                </a:uFill>
                <a:hlinkClick r:id="rId3" invalidUrl="" action="" tgtFrame="" tooltip="" history="1" highlightClick="0" endSnd="0"/>
              </a:rPr>
              <a:t>http://www.formindep.org/Effets-indesirables-mortels-et.html</a:t>
            </a:r>
          </a:p>
        </p:txBody>
      </p:sp>
      <p:sp>
        <p:nvSpPr>
          <p:cNvPr id="546" name="Shape 546"/>
          <p:cNvSpPr/>
          <p:nvPr/>
        </p:nvSpPr>
        <p:spPr>
          <a:xfrm>
            <a:off x="660399" y="6032500"/>
            <a:ext cx="1362545" cy="3073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400" u="sng">
                <a:solidFill>
                  <a:srgbClr val="99CC00"/>
                </a:solidFill>
              </a:defRPr>
            </a:lvl1pPr>
          </a:lstStyle>
          <a:p>
            <a:pPr/>
            <a:r>
              <a:t>Bernard Junod :</a:t>
            </a:r>
          </a:p>
        </p:txBody>
      </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ph type="body" idx="4294967295"/>
          </p:nvPr>
        </p:nvSpPr>
        <p:spPr>
          <a:xfrm>
            <a:off x="1092200" y="1890712"/>
            <a:ext cx="7112000" cy="449897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a:spcBef>
                <a:spcPts val="400"/>
              </a:spcBef>
              <a:buSzTx/>
              <a:buNone/>
              <a:defRPr sz="2000"/>
            </a:pPr>
            <a:r>
              <a:t>La conception erronée de l’histoire naturelle de la maladie cancéreuse du sein et le dépistage de masse qui en a découlé sont les catalyseurs d’un surdiagnostic massif.</a:t>
            </a:r>
          </a:p>
          <a:p>
            <a:pPr marL="0" indent="0">
              <a:buSzTx/>
              <a:buNone/>
              <a:defRPr sz="2000"/>
            </a:pPr>
          </a:p>
          <a:p>
            <a:pPr marL="0" indent="0">
              <a:spcBef>
                <a:spcPts val="400"/>
              </a:spcBef>
              <a:buSzTx/>
              <a:buNone/>
              <a:defRPr sz="2000"/>
            </a:pPr>
            <a:r>
              <a:t>Nous allons voir les preuves de sa réalité et sa quantification.</a:t>
            </a:r>
          </a:p>
          <a:p>
            <a:pPr marL="0" indent="0">
              <a:buSzTx/>
              <a:buNone/>
              <a:defRPr sz="2000">
                <a:effectLst>
                  <a:outerShdw sx="100000" sy="100000" kx="0" ky="0" algn="b" rotWithShape="0" blurRad="12700" dist="25400" dir="2700000">
                    <a:srgbClr val="000000"/>
                  </a:outerShdw>
                </a:effectLst>
              </a:defRPr>
            </a:pPr>
          </a:p>
          <a:p>
            <a:pPr marL="0" indent="0">
              <a:spcBef>
                <a:spcPts val="400"/>
              </a:spcBef>
              <a:buSzTx/>
              <a:buNone/>
              <a:defRPr sz="2000">
                <a:effectLst>
                  <a:outerShdw sx="100000" sy="100000" kx="0" ky="0" algn="b" rotWithShape="0" blurRad="12700" dist="25400" dir="2700000">
                    <a:srgbClr val="000000"/>
                  </a:outerShdw>
                </a:effectLst>
              </a:defRPr>
            </a:pPr>
            <a:r>
              <a:t>                       </a:t>
            </a:r>
          </a:p>
          <a:p>
            <a:pPr marL="0" indent="0">
              <a:spcBef>
                <a:spcPts val="500"/>
              </a:spcBef>
              <a:buSzTx/>
              <a:buNone/>
              <a:defRPr sz="2000">
                <a:effectLst>
                  <a:outerShdw sx="100000" sy="100000" kx="0" ky="0" algn="b" rotWithShape="0" blurRad="12700" dist="25400" dir="2700000">
                    <a:srgbClr val="000000"/>
                  </a:outerShdw>
                </a:effectLst>
              </a:defRPr>
            </a:pPr>
            <a:r>
              <a:t>              </a:t>
            </a:r>
            <a:r>
              <a:rPr b="1"/>
              <a:t> </a:t>
            </a:r>
            <a:r>
              <a:rPr b="1" sz="2400"/>
              <a:t>B :  les preuves de sa réalité</a:t>
            </a: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21" name="Group 621"/>
          <p:cNvGrpSpPr/>
          <p:nvPr/>
        </p:nvGrpSpPr>
        <p:grpSpPr>
          <a:xfrm>
            <a:off x="22224" y="590550"/>
            <a:ext cx="9144002" cy="5832475"/>
            <a:chOff x="0" y="0"/>
            <a:chExt cx="9144000" cy="5832474"/>
          </a:xfrm>
        </p:grpSpPr>
        <p:grpSp>
          <p:nvGrpSpPr>
            <p:cNvPr id="552" name="Group 552"/>
            <p:cNvGrpSpPr/>
            <p:nvPr/>
          </p:nvGrpSpPr>
          <p:grpSpPr>
            <a:xfrm>
              <a:off x="-1" y="0"/>
              <a:ext cx="9144002" cy="5832475"/>
              <a:chOff x="0" y="0"/>
              <a:chExt cx="9144000" cy="5832474"/>
            </a:xfrm>
          </p:grpSpPr>
          <p:sp>
            <p:nvSpPr>
              <p:cNvPr id="550" name="Shape 550"/>
              <p:cNvSpPr/>
              <p:nvPr/>
            </p:nvSpPr>
            <p:spPr>
              <a:xfrm>
                <a:off x="-1" y="0"/>
                <a:ext cx="9144002" cy="5832475"/>
              </a:xfrm>
              <a:prstGeom prst="rect">
                <a:avLst/>
              </a:prstGeom>
              <a:solidFill>
                <a:srgbClr val="FFFFFF"/>
              </a:solidFill>
              <a:ln w="12700" cap="flat">
                <a:noFill/>
                <a:miter lim="400000"/>
              </a:ln>
              <a:effectLst/>
            </p:spPr>
            <p:txBody>
              <a:bodyPr wrap="square" lIns="45719" tIns="45719" rIns="45719" bIns="45719" numCol="1" anchor="t">
                <a:noAutofit/>
              </a:bodyPr>
              <a:lstStyle/>
              <a:p>
                <a:pPr defTabSz="457200">
                  <a:defRPr sz="1800">
                    <a:solidFill>
                      <a:srgbClr val="FFFFFF"/>
                    </a:solidFill>
                    <a:latin typeface="Calibri"/>
                    <a:ea typeface="Calibri"/>
                    <a:cs typeface="Calibri"/>
                    <a:sym typeface="Calibri"/>
                  </a:defRPr>
                </a:pPr>
              </a:p>
            </p:txBody>
          </p:sp>
          <p:sp>
            <p:nvSpPr>
              <p:cNvPr id="551" name="Shape 551"/>
              <p:cNvSpPr/>
              <p:nvPr/>
            </p:nvSpPr>
            <p:spPr>
              <a:xfrm>
                <a:off x="-1" y="0"/>
                <a:ext cx="9144002"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solidFill>
                      <a:srgbClr val="FFFFFF"/>
                    </a:solidFill>
                    <a:latin typeface="Calibri"/>
                    <a:ea typeface="Calibri"/>
                    <a:cs typeface="Calibri"/>
                    <a:sym typeface="Calibri"/>
                  </a:defRPr>
                </a:lvl1pPr>
              </a:lstStyle>
              <a:p>
                <a:pPr/>
                <a:r>
                  <a:t>                                           </a:t>
                </a:r>
              </a:p>
            </p:txBody>
          </p:sp>
        </p:grpSp>
        <p:sp>
          <p:nvSpPr>
            <p:cNvPr id="553" name="Shape 553"/>
            <p:cNvSpPr/>
            <p:nvPr/>
          </p:nvSpPr>
          <p:spPr>
            <a:xfrm>
              <a:off x="1042987" y="883547"/>
              <a:ext cx="5075238" cy="1767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535"/>
                  </a:moveTo>
                  <a:cubicBezTo>
                    <a:pt x="176" y="21535"/>
                    <a:pt x="351" y="21535"/>
                    <a:pt x="527" y="21535"/>
                  </a:cubicBezTo>
                  <a:lnTo>
                    <a:pt x="21600" y="21600"/>
                  </a:lnTo>
                  <a:lnTo>
                    <a:pt x="21600" y="0"/>
                  </a:lnTo>
                  <a:lnTo>
                    <a:pt x="16080" y="6861"/>
                  </a:lnTo>
                  <a:lnTo>
                    <a:pt x="10567" y="13743"/>
                  </a:lnTo>
                  <a:lnTo>
                    <a:pt x="5358" y="16687"/>
                  </a:lnTo>
                  <a:lnTo>
                    <a:pt x="0" y="21535"/>
                  </a:lnTo>
                  <a:close/>
                </a:path>
              </a:pathLst>
            </a:cu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latin typeface="Arial"/>
                  <a:ea typeface="Arial"/>
                  <a:cs typeface="Arial"/>
                  <a:sym typeface="Arial"/>
                </a:defRPr>
              </a:pPr>
            </a:p>
          </p:txBody>
        </p:sp>
        <p:sp>
          <p:nvSpPr>
            <p:cNvPr id="554" name="Shape 554"/>
            <p:cNvSpPr/>
            <p:nvPr/>
          </p:nvSpPr>
          <p:spPr>
            <a:xfrm>
              <a:off x="2266949" y="2248707"/>
              <a:ext cx="71439" cy="7968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55" name="Shape 555"/>
            <p:cNvSpPr/>
            <p:nvPr/>
          </p:nvSpPr>
          <p:spPr>
            <a:xfrm>
              <a:off x="971549" y="2570963"/>
              <a:ext cx="71439" cy="7968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56" name="Shape 556"/>
            <p:cNvSpPr/>
            <p:nvPr/>
          </p:nvSpPr>
          <p:spPr>
            <a:xfrm>
              <a:off x="6227762" y="562177"/>
              <a:ext cx="2736851" cy="324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p>
              <a:pPr defTabSz="457200">
                <a:defRPr i="1" sz="1800">
                  <a:latin typeface="Calibri"/>
                  <a:ea typeface="Calibri"/>
                  <a:cs typeface="Calibri"/>
                  <a:sym typeface="Calibri"/>
                </a:defRPr>
              </a:pPr>
              <a:r>
                <a:t>Diagnostics par année</a:t>
              </a:r>
              <a:r>
                <a:rPr i="0" sz="700">
                  <a:solidFill>
                    <a:srgbClr val="000000"/>
                  </a:solidFill>
                </a:rPr>
                <a:t>  </a:t>
              </a:r>
            </a:p>
          </p:txBody>
        </p:sp>
        <p:sp>
          <p:nvSpPr>
            <p:cNvPr id="557" name="Shape 557"/>
            <p:cNvSpPr/>
            <p:nvPr/>
          </p:nvSpPr>
          <p:spPr>
            <a:xfrm>
              <a:off x="6300787" y="3054347"/>
              <a:ext cx="2663826" cy="324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p>
              <a:pPr defTabSz="457200">
                <a:defRPr i="1" sz="1800">
                  <a:latin typeface="Calibri"/>
                  <a:ea typeface="Calibri"/>
                  <a:cs typeface="Calibri"/>
                  <a:sym typeface="Calibri"/>
                </a:defRPr>
              </a:pPr>
              <a:r>
                <a:t>Décès par année</a:t>
              </a:r>
              <a:r>
                <a:rPr sz="1200">
                  <a:solidFill>
                    <a:srgbClr val="000000"/>
                  </a:solidFill>
                </a:rPr>
                <a:t> </a:t>
              </a:r>
            </a:p>
          </p:txBody>
        </p:sp>
        <p:sp>
          <p:nvSpPr>
            <p:cNvPr id="558" name="Shape 558"/>
            <p:cNvSpPr/>
            <p:nvPr/>
          </p:nvSpPr>
          <p:spPr>
            <a:xfrm>
              <a:off x="3132137" y="4337172"/>
              <a:ext cx="790576"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solidFill>
                    <a:srgbClr val="000000"/>
                  </a:solidFill>
                  <a:latin typeface="Calibri"/>
                  <a:ea typeface="Calibri"/>
                  <a:cs typeface="Calibri"/>
                  <a:sym typeface="Calibri"/>
                </a:defRPr>
              </a:lvl1pPr>
            </a:lstStyle>
            <a:p>
              <a:pPr/>
              <a:r>
                <a:t>1990</a:t>
              </a:r>
            </a:p>
          </p:txBody>
        </p:sp>
        <p:sp>
          <p:nvSpPr>
            <p:cNvPr id="559" name="Shape 559"/>
            <p:cNvSpPr/>
            <p:nvPr/>
          </p:nvSpPr>
          <p:spPr>
            <a:xfrm>
              <a:off x="5653087" y="4337172"/>
              <a:ext cx="788988"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2000</a:t>
              </a:r>
            </a:p>
          </p:txBody>
        </p:sp>
        <p:sp>
          <p:nvSpPr>
            <p:cNvPr id="560" name="Shape 560"/>
            <p:cNvSpPr/>
            <p:nvPr/>
          </p:nvSpPr>
          <p:spPr>
            <a:xfrm>
              <a:off x="4429125" y="4337172"/>
              <a:ext cx="862013"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1995</a:t>
              </a:r>
            </a:p>
          </p:txBody>
        </p:sp>
        <p:sp>
          <p:nvSpPr>
            <p:cNvPr id="561" name="Shape 561"/>
            <p:cNvSpPr/>
            <p:nvPr/>
          </p:nvSpPr>
          <p:spPr>
            <a:xfrm>
              <a:off x="73025" y="4899349"/>
              <a:ext cx="2628900" cy="26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b="1" sz="1400">
                  <a:latin typeface="Calibri"/>
                  <a:ea typeface="Calibri"/>
                  <a:cs typeface="Calibri"/>
                  <a:sym typeface="Calibri"/>
                </a:defRPr>
              </a:lvl1pPr>
            </a:lstStyle>
            <a:p>
              <a:pPr/>
              <a:r>
                <a:t>308 mammographes 1980</a:t>
              </a:r>
            </a:p>
          </p:txBody>
        </p:sp>
        <p:sp>
          <p:nvSpPr>
            <p:cNvPr id="562" name="Shape 562"/>
            <p:cNvSpPr/>
            <p:nvPr/>
          </p:nvSpPr>
          <p:spPr>
            <a:xfrm>
              <a:off x="4933950" y="4899349"/>
              <a:ext cx="2662238" cy="26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b="1" sz="1400">
                  <a:latin typeface="Calibri"/>
                  <a:ea typeface="Calibri"/>
                  <a:cs typeface="Calibri"/>
                  <a:sym typeface="Calibri"/>
                </a:defRPr>
              </a:lvl1pPr>
            </a:lstStyle>
            <a:p>
              <a:pPr/>
              <a:r>
                <a:t>2511 mammographes en  2000</a:t>
              </a:r>
            </a:p>
          </p:txBody>
        </p:sp>
        <p:sp>
          <p:nvSpPr>
            <p:cNvPr id="563" name="Shape 563"/>
            <p:cNvSpPr/>
            <p:nvPr/>
          </p:nvSpPr>
          <p:spPr>
            <a:xfrm>
              <a:off x="6588124" y="4337172"/>
              <a:ext cx="1154114"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solidFill>
                    <a:srgbClr val="000000"/>
                  </a:solidFill>
                  <a:latin typeface="Calibri"/>
                  <a:ea typeface="Calibri"/>
                  <a:cs typeface="Calibri"/>
                  <a:sym typeface="Calibri"/>
                </a:defRPr>
              </a:lvl1pPr>
            </a:lstStyle>
            <a:p>
              <a:pPr/>
              <a:r>
                <a:t>Année</a:t>
              </a:r>
            </a:p>
          </p:txBody>
        </p:sp>
        <p:sp>
          <p:nvSpPr>
            <p:cNvPr id="564" name="Shape 564"/>
            <p:cNvSpPr/>
            <p:nvPr/>
          </p:nvSpPr>
          <p:spPr>
            <a:xfrm>
              <a:off x="3490912" y="1928222"/>
              <a:ext cx="71439" cy="7968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65" name="Shape 565"/>
            <p:cNvSpPr/>
            <p:nvPr/>
          </p:nvSpPr>
          <p:spPr>
            <a:xfrm>
              <a:off x="4714874" y="1446609"/>
              <a:ext cx="71439" cy="7968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66" name="Shape 566"/>
            <p:cNvSpPr/>
            <p:nvPr/>
          </p:nvSpPr>
          <p:spPr>
            <a:xfrm>
              <a:off x="6011862" y="883547"/>
              <a:ext cx="71439" cy="7968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67" name="Shape 567"/>
            <p:cNvSpPr/>
            <p:nvPr/>
          </p:nvSpPr>
          <p:spPr>
            <a:xfrm flipV="1">
              <a:off x="1042987" y="2289432"/>
              <a:ext cx="1223963" cy="322257"/>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68" name="Shape 568"/>
            <p:cNvSpPr/>
            <p:nvPr/>
          </p:nvSpPr>
          <p:spPr>
            <a:xfrm flipV="1">
              <a:off x="2339975" y="1968947"/>
              <a:ext cx="1150938" cy="27976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69" name="Shape 569"/>
            <p:cNvSpPr/>
            <p:nvPr/>
          </p:nvSpPr>
          <p:spPr>
            <a:xfrm flipV="1">
              <a:off x="3562350" y="1487334"/>
              <a:ext cx="1152526" cy="481614"/>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70" name="Shape 570"/>
            <p:cNvSpPr/>
            <p:nvPr/>
          </p:nvSpPr>
          <p:spPr>
            <a:xfrm flipV="1">
              <a:off x="4786312" y="924272"/>
              <a:ext cx="1225551" cy="563063"/>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71" name="Shape 571"/>
            <p:cNvSpPr/>
            <p:nvPr/>
          </p:nvSpPr>
          <p:spPr>
            <a:xfrm>
              <a:off x="1908175" y="4337172"/>
              <a:ext cx="793750"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1985</a:t>
              </a:r>
            </a:p>
          </p:txBody>
        </p:sp>
        <p:sp>
          <p:nvSpPr>
            <p:cNvPr id="572" name="Shape 572"/>
            <p:cNvSpPr/>
            <p:nvPr/>
          </p:nvSpPr>
          <p:spPr>
            <a:xfrm>
              <a:off x="682624" y="4338943"/>
              <a:ext cx="795339"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1980</a:t>
              </a:r>
            </a:p>
          </p:txBody>
        </p:sp>
        <p:sp>
          <p:nvSpPr>
            <p:cNvPr id="573" name="Shape 573"/>
            <p:cNvSpPr/>
            <p:nvPr/>
          </p:nvSpPr>
          <p:spPr>
            <a:xfrm flipH="1">
              <a:off x="827087" y="1124353"/>
              <a:ext cx="71439"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74" name="Shape 574"/>
            <p:cNvSpPr/>
            <p:nvPr/>
          </p:nvSpPr>
          <p:spPr>
            <a:xfrm flipH="1">
              <a:off x="827087" y="1928222"/>
              <a:ext cx="71439"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75" name="Shape 575"/>
            <p:cNvSpPr/>
            <p:nvPr/>
          </p:nvSpPr>
          <p:spPr>
            <a:xfrm flipH="1" flipV="1">
              <a:off x="900112" y="803868"/>
              <a:ext cx="1589" cy="3373063"/>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576" name="Shape 576"/>
            <p:cNvSpPr/>
            <p:nvPr/>
          </p:nvSpPr>
          <p:spPr>
            <a:xfrm>
              <a:off x="898525" y="4256608"/>
              <a:ext cx="5689600"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577" name="Shape 577"/>
            <p:cNvSpPr/>
            <p:nvPr/>
          </p:nvSpPr>
          <p:spPr>
            <a:xfrm flipH="1" rot="10800000">
              <a:off x="900112" y="3613868"/>
              <a:ext cx="288926" cy="635659"/>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78" name="Shape 578"/>
            <p:cNvSpPr/>
            <p:nvPr/>
          </p:nvSpPr>
          <p:spPr>
            <a:xfrm flipH="1" rot="10800000">
              <a:off x="1150937" y="3580225"/>
              <a:ext cx="249238" cy="674614"/>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79" name="Shape 579"/>
            <p:cNvSpPr/>
            <p:nvPr/>
          </p:nvSpPr>
          <p:spPr>
            <a:xfrm flipH="1" rot="10800000">
              <a:off x="1400175" y="3580225"/>
              <a:ext cx="249238" cy="674614"/>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0" name="Shape 580"/>
            <p:cNvSpPr/>
            <p:nvPr/>
          </p:nvSpPr>
          <p:spPr>
            <a:xfrm flipH="1" rot="10800000">
              <a:off x="1652587" y="3569602"/>
              <a:ext cx="250826" cy="687007"/>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1" name="Shape 581"/>
            <p:cNvSpPr/>
            <p:nvPr/>
          </p:nvSpPr>
          <p:spPr>
            <a:xfrm flipH="1" rot="10800000">
              <a:off x="1903412" y="3562519"/>
              <a:ext cx="247651" cy="69409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2" name="Shape 582"/>
            <p:cNvSpPr/>
            <p:nvPr/>
          </p:nvSpPr>
          <p:spPr>
            <a:xfrm flipH="1" rot="10800000">
              <a:off x="2149475" y="3562519"/>
              <a:ext cx="250825" cy="694090"/>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3" name="Shape 583"/>
            <p:cNvSpPr/>
            <p:nvPr/>
          </p:nvSpPr>
          <p:spPr>
            <a:xfrm flipH="1" rot="10800000">
              <a:off x="2400300" y="3551895"/>
              <a:ext cx="249238" cy="702944"/>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4" name="Shape 584"/>
            <p:cNvSpPr/>
            <p:nvPr/>
          </p:nvSpPr>
          <p:spPr>
            <a:xfrm flipH="1" rot="10800000">
              <a:off x="2649537" y="3551895"/>
              <a:ext cx="250826" cy="702944"/>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5" name="Shape 585"/>
            <p:cNvSpPr/>
            <p:nvPr/>
          </p:nvSpPr>
          <p:spPr>
            <a:xfrm flipH="1" rot="10800000">
              <a:off x="2901950" y="3530648"/>
              <a:ext cx="250825" cy="725961"/>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6" name="Shape 586"/>
            <p:cNvSpPr/>
            <p:nvPr/>
          </p:nvSpPr>
          <p:spPr>
            <a:xfrm flipH="1" rot="10800000">
              <a:off x="3144837" y="3530648"/>
              <a:ext cx="250826" cy="725961"/>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7" name="Shape 587"/>
            <p:cNvSpPr/>
            <p:nvPr/>
          </p:nvSpPr>
          <p:spPr>
            <a:xfrm flipH="1" rot="10800000">
              <a:off x="3373437" y="3528877"/>
              <a:ext cx="261938" cy="727732"/>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8" name="Shape 588"/>
            <p:cNvSpPr/>
            <p:nvPr/>
          </p:nvSpPr>
          <p:spPr>
            <a:xfrm flipH="1" rot="10800000">
              <a:off x="3635375" y="3502318"/>
              <a:ext cx="260350" cy="754291"/>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89" name="Shape 589"/>
            <p:cNvSpPr/>
            <p:nvPr/>
          </p:nvSpPr>
          <p:spPr>
            <a:xfrm flipH="1" rot="10800000">
              <a:off x="3897312" y="3498776"/>
              <a:ext cx="249238" cy="757833"/>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0" name="Shape 590"/>
            <p:cNvSpPr/>
            <p:nvPr/>
          </p:nvSpPr>
          <p:spPr>
            <a:xfrm flipH="1" rot="10800000">
              <a:off x="4149725" y="3481070"/>
              <a:ext cx="252413" cy="775539"/>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1" name="Shape 591"/>
            <p:cNvSpPr/>
            <p:nvPr/>
          </p:nvSpPr>
          <p:spPr>
            <a:xfrm flipH="1" rot="10800000">
              <a:off x="4398962" y="3481070"/>
              <a:ext cx="249238" cy="775539"/>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2" name="Shape 592"/>
            <p:cNvSpPr/>
            <p:nvPr/>
          </p:nvSpPr>
          <p:spPr>
            <a:xfrm flipH="1" rot="10800000">
              <a:off x="4646612" y="3473987"/>
              <a:ext cx="250826" cy="782622"/>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3" name="Shape 593"/>
            <p:cNvSpPr/>
            <p:nvPr/>
          </p:nvSpPr>
          <p:spPr>
            <a:xfrm flipH="1" rot="10800000">
              <a:off x="4894262" y="3452740"/>
              <a:ext cx="250826" cy="802099"/>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4" name="Shape 594"/>
            <p:cNvSpPr/>
            <p:nvPr/>
          </p:nvSpPr>
          <p:spPr>
            <a:xfrm flipH="1" rot="10800000">
              <a:off x="5149850" y="3473987"/>
              <a:ext cx="249238" cy="782622"/>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5" name="Shape 595"/>
            <p:cNvSpPr/>
            <p:nvPr/>
          </p:nvSpPr>
          <p:spPr>
            <a:xfrm flipH="1" rot="10800000">
              <a:off x="5399087" y="3473987"/>
              <a:ext cx="250826" cy="782622"/>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6" name="Shape 596"/>
            <p:cNvSpPr/>
            <p:nvPr/>
          </p:nvSpPr>
          <p:spPr>
            <a:xfrm flipH="1" rot="10800000">
              <a:off x="5637212" y="3426180"/>
              <a:ext cx="250826" cy="830429"/>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7" name="Shape 597"/>
            <p:cNvSpPr/>
            <p:nvPr/>
          </p:nvSpPr>
          <p:spPr>
            <a:xfrm flipH="1" rot="10800000">
              <a:off x="5894387" y="3452740"/>
              <a:ext cx="252413" cy="803869"/>
            </a:xfrm>
            <a:prstGeom prst="rect">
              <a:avLst/>
            </a:prstGeom>
            <a:solidFill>
              <a:srgbClr val="FFCC00"/>
            </a:solid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598" name="Shape 598"/>
            <p:cNvSpPr/>
            <p:nvPr/>
          </p:nvSpPr>
          <p:spPr>
            <a:xfrm flipH="1">
              <a:off x="827087" y="2730320"/>
              <a:ext cx="71439"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599" name="Shape 599"/>
            <p:cNvSpPr/>
            <p:nvPr/>
          </p:nvSpPr>
          <p:spPr>
            <a:xfrm flipH="1">
              <a:off x="827087" y="3534189"/>
              <a:ext cx="71439"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600" name="Shape 600"/>
            <p:cNvSpPr/>
            <p:nvPr/>
          </p:nvSpPr>
          <p:spPr>
            <a:xfrm>
              <a:off x="0" y="3294268"/>
              <a:ext cx="1116013"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10000</a:t>
              </a:r>
            </a:p>
          </p:txBody>
        </p:sp>
        <p:sp>
          <p:nvSpPr>
            <p:cNvPr id="601" name="Shape 601"/>
            <p:cNvSpPr/>
            <p:nvPr/>
          </p:nvSpPr>
          <p:spPr>
            <a:xfrm>
              <a:off x="3174" y="2489514"/>
              <a:ext cx="536577"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u="sng">
                  <a:latin typeface="Calibri"/>
                  <a:ea typeface="Calibri"/>
                  <a:cs typeface="Calibri"/>
                  <a:sym typeface="Calibri"/>
                </a:defRPr>
              </a:lvl1pPr>
            </a:lstStyle>
            <a:p>
              <a:pPr/>
              <a:r>
                <a:t>20000</a:t>
              </a:r>
            </a:p>
          </p:txBody>
        </p:sp>
        <p:sp>
          <p:nvSpPr>
            <p:cNvPr id="602" name="Shape 602"/>
            <p:cNvSpPr/>
            <p:nvPr/>
          </p:nvSpPr>
          <p:spPr>
            <a:xfrm>
              <a:off x="0" y="1687416"/>
              <a:ext cx="900113"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30000</a:t>
              </a:r>
            </a:p>
          </p:txBody>
        </p:sp>
        <p:sp>
          <p:nvSpPr>
            <p:cNvPr id="603" name="Shape 603"/>
            <p:cNvSpPr/>
            <p:nvPr/>
          </p:nvSpPr>
          <p:spPr>
            <a:xfrm>
              <a:off x="0" y="962340"/>
              <a:ext cx="898525" cy="235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200">
                  <a:latin typeface="Calibri"/>
                  <a:ea typeface="Calibri"/>
                  <a:cs typeface="Calibri"/>
                  <a:sym typeface="Calibri"/>
                </a:defRPr>
              </a:lvl1pPr>
            </a:lstStyle>
            <a:p>
              <a:pPr/>
              <a:r>
                <a:t>40000</a:t>
              </a:r>
            </a:p>
          </p:txBody>
        </p:sp>
        <p:sp>
          <p:nvSpPr>
            <p:cNvPr id="604" name="Shape 604"/>
            <p:cNvSpPr/>
            <p:nvPr/>
          </p:nvSpPr>
          <p:spPr>
            <a:xfrm>
              <a:off x="1042987" y="4256608"/>
              <a:ext cx="1" cy="796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605" name="Shape 605"/>
            <p:cNvSpPr/>
            <p:nvPr/>
          </p:nvSpPr>
          <p:spPr>
            <a:xfrm>
              <a:off x="2266950" y="4256608"/>
              <a:ext cx="0" cy="796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606" name="Shape 606"/>
            <p:cNvSpPr/>
            <p:nvPr/>
          </p:nvSpPr>
          <p:spPr>
            <a:xfrm>
              <a:off x="3490912" y="4256608"/>
              <a:ext cx="1" cy="796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607" name="Shape 607"/>
            <p:cNvSpPr/>
            <p:nvPr/>
          </p:nvSpPr>
          <p:spPr>
            <a:xfrm>
              <a:off x="4787900" y="4256608"/>
              <a:ext cx="0" cy="796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608" name="Shape 608"/>
            <p:cNvSpPr/>
            <p:nvPr/>
          </p:nvSpPr>
          <p:spPr>
            <a:xfrm>
              <a:off x="6011862" y="4256608"/>
              <a:ext cx="1" cy="79680"/>
            </a:xfrm>
            <a:prstGeom prst="line">
              <a:avLst/>
            </a:prstGeom>
            <a:noFill/>
            <a:ln w="9525"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609" name="Shape 609"/>
            <p:cNvSpPr/>
            <p:nvPr/>
          </p:nvSpPr>
          <p:spPr>
            <a:xfrm flipV="1">
              <a:off x="1042987" y="4738221"/>
              <a:ext cx="1" cy="240808"/>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610" name="Shape 610"/>
            <p:cNvSpPr/>
            <p:nvPr/>
          </p:nvSpPr>
          <p:spPr>
            <a:xfrm flipV="1">
              <a:off x="6011862" y="4738221"/>
              <a:ext cx="1" cy="240808"/>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611" name="Shape 611"/>
            <p:cNvSpPr/>
            <p:nvPr/>
          </p:nvSpPr>
          <p:spPr>
            <a:xfrm>
              <a:off x="900112" y="2650642"/>
              <a:ext cx="5113339" cy="1"/>
            </a:xfrm>
            <a:prstGeom prst="line">
              <a:avLst/>
            </a:prstGeom>
            <a:noFill/>
            <a:ln w="9525" cap="flat">
              <a:solidFill>
                <a:srgbClr val="000000"/>
              </a:solidFill>
              <a:prstDash val="dash"/>
              <a:round/>
            </a:ln>
            <a:effectLst/>
          </p:spPr>
          <p:txBody>
            <a:bodyPr wrap="square" lIns="45719" tIns="45719" rIns="45719" bIns="45719" numCol="1" anchor="t">
              <a:noAutofit/>
            </a:bodyPr>
            <a:lstStyle/>
            <a:p>
              <a:pPr>
                <a:defRPr>
                  <a:solidFill>
                    <a:srgbClr val="FFFFFF"/>
                  </a:solidFill>
                </a:defRPr>
              </a:pPr>
            </a:p>
          </p:txBody>
        </p:sp>
        <p:sp>
          <p:nvSpPr>
            <p:cNvPr id="612" name="Shape 612"/>
            <p:cNvSpPr/>
            <p:nvPr/>
          </p:nvSpPr>
          <p:spPr>
            <a:xfrm>
              <a:off x="900112" y="3613868"/>
              <a:ext cx="5256214" cy="1"/>
            </a:xfrm>
            <a:prstGeom prst="line">
              <a:avLst/>
            </a:prstGeom>
            <a:noFill/>
            <a:ln w="9525" cap="flat">
              <a:solidFill>
                <a:srgbClr val="000000"/>
              </a:solidFill>
              <a:prstDash val="dash"/>
              <a:round/>
            </a:ln>
            <a:effectLst/>
          </p:spPr>
          <p:txBody>
            <a:bodyPr wrap="square" lIns="45719" tIns="45719" rIns="45719" bIns="45719" numCol="1" anchor="t">
              <a:noAutofit/>
            </a:bodyPr>
            <a:lstStyle/>
            <a:p>
              <a:pPr>
                <a:defRPr>
                  <a:solidFill>
                    <a:srgbClr val="FFFFFF"/>
                  </a:solidFill>
                </a:defRPr>
              </a:pPr>
            </a:p>
          </p:txBody>
        </p:sp>
        <p:sp>
          <p:nvSpPr>
            <p:cNvPr id="613" name="Shape 613"/>
            <p:cNvSpPr/>
            <p:nvPr/>
          </p:nvSpPr>
          <p:spPr>
            <a:xfrm>
              <a:off x="6227762" y="883547"/>
              <a:ext cx="71439" cy="1767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614" name="Shape 614"/>
            <p:cNvSpPr/>
            <p:nvPr/>
          </p:nvSpPr>
          <p:spPr>
            <a:xfrm>
              <a:off x="6227762" y="3452740"/>
              <a:ext cx="73026" cy="1611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rgbClr val="000000"/>
              </a:solidFill>
              <a:prstDash val="solid"/>
              <a:round/>
            </a:ln>
            <a:effectLst/>
          </p:spPr>
          <p:txBody>
            <a:bodyPr wrap="square" lIns="45719" tIns="45719" rIns="45719" bIns="45719" numCol="1" anchor="ctr">
              <a:noAutofit/>
            </a:bodyPr>
            <a:lstStyle/>
            <a:p>
              <a:pPr defTabSz="457200">
                <a:defRPr sz="1800">
                  <a:solidFill>
                    <a:srgbClr val="FFFFFF"/>
                  </a:solidFill>
                  <a:latin typeface="Calibri"/>
                  <a:ea typeface="Calibri"/>
                  <a:cs typeface="Calibri"/>
                  <a:sym typeface="Calibri"/>
                </a:defRPr>
              </a:pPr>
            </a:p>
          </p:txBody>
        </p:sp>
        <p:sp>
          <p:nvSpPr>
            <p:cNvPr id="615" name="Shape 615"/>
            <p:cNvSpPr/>
            <p:nvPr/>
          </p:nvSpPr>
          <p:spPr>
            <a:xfrm>
              <a:off x="0" y="0"/>
              <a:ext cx="2125663" cy="591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800">
                  <a:latin typeface="Calibri"/>
                  <a:ea typeface="Calibri"/>
                  <a:cs typeface="Calibri"/>
                  <a:sym typeface="Calibri"/>
                </a:defRPr>
              </a:lvl1pPr>
            </a:lstStyle>
            <a:p>
              <a:pPr/>
              <a:r>
                <a:t>Nombre de cas ou décès par  an</a:t>
              </a:r>
            </a:p>
          </p:txBody>
        </p:sp>
        <p:sp>
          <p:nvSpPr>
            <p:cNvPr id="616" name="Shape 616"/>
            <p:cNvSpPr/>
            <p:nvPr/>
          </p:nvSpPr>
          <p:spPr>
            <a:xfrm flipH="1" flipV="1">
              <a:off x="6340474" y="1754700"/>
              <a:ext cx="392114" cy="12395"/>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617" name="Shape 617"/>
            <p:cNvSpPr/>
            <p:nvPr/>
          </p:nvSpPr>
          <p:spPr>
            <a:xfrm flipH="1" flipV="1">
              <a:off x="6326187" y="3560748"/>
              <a:ext cx="333376" cy="293927"/>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618" name="Shape 618"/>
            <p:cNvSpPr/>
            <p:nvPr/>
          </p:nvSpPr>
          <p:spPr>
            <a:xfrm>
              <a:off x="358775" y="5526154"/>
              <a:ext cx="8785225" cy="197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i="1" sz="1000">
                  <a:latin typeface="Calibri"/>
                  <a:ea typeface="Calibri"/>
                  <a:cs typeface="Calibri"/>
                  <a:sym typeface="Calibri"/>
                </a:defRPr>
              </a:lvl1pPr>
            </a:lstStyle>
            <a:p>
              <a:pPr/>
              <a:r>
                <a:t>Source des nombres de diagnostics : Remontet et al 2003   -   Source des nombres de décès : CépiDC – INSERM 2004</a:t>
              </a:r>
            </a:p>
          </p:txBody>
        </p:sp>
        <p:sp>
          <p:nvSpPr>
            <p:cNvPr id="619" name="Shape 619"/>
            <p:cNvSpPr/>
            <p:nvPr/>
          </p:nvSpPr>
          <p:spPr>
            <a:xfrm>
              <a:off x="6659562" y="3535074"/>
              <a:ext cx="2305051" cy="549734"/>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p>
              <a:pPr defTabSz="457200">
                <a:defRPr sz="1600">
                  <a:latin typeface="Calibri"/>
                  <a:ea typeface="Calibri"/>
                  <a:cs typeface="Calibri"/>
                  <a:sym typeface="Calibri"/>
                </a:defRPr>
              </a:pPr>
              <a:r>
                <a:t>2588 décès de plus </a:t>
              </a:r>
            </a:p>
            <a:p>
              <a:pPr defTabSz="457200">
                <a:defRPr sz="1600">
                  <a:latin typeface="Calibri"/>
                  <a:ea typeface="Calibri"/>
                  <a:cs typeface="Calibri"/>
                  <a:sym typeface="Calibri"/>
                </a:defRPr>
              </a:pPr>
              <a:r>
                <a:t>en 2000 qu’en 1980</a:t>
              </a:r>
            </a:p>
          </p:txBody>
        </p:sp>
        <p:sp>
          <p:nvSpPr>
            <p:cNvPr id="620" name="Shape 620"/>
            <p:cNvSpPr/>
            <p:nvPr/>
          </p:nvSpPr>
          <p:spPr>
            <a:xfrm>
              <a:off x="6734175" y="1446609"/>
              <a:ext cx="2230438" cy="791034"/>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square" lIns="28804" tIns="28804" rIns="28804" bIns="28804" numCol="1" anchor="t">
              <a:spAutoFit/>
            </a:bodyPr>
            <a:lstStyle>
              <a:lvl1pPr defTabSz="457200">
                <a:defRPr sz="1600">
                  <a:latin typeface="Calibri"/>
                  <a:ea typeface="Calibri"/>
                  <a:cs typeface="Calibri"/>
                  <a:sym typeface="Calibri"/>
                </a:defRPr>
              </a:lvl1pPr>
            </a:lstStyle>
            <a:p>
              <a:pPr/>
              <a:r>
                <a:t>20634 cas annuels de plus en 2000 qu’en 1980</a:t>
              </a:r>
            </a:p>
          </p:txBody>
        </p:sp>
      </p:grpSp>
      <p:grpSp>
        <p:nvGrpSpPr>
          <p:cNvPr id="624" name="Group 624"/>
          <p:cNvGrpSpPr/>
          <p:nvPr/>
        </p:nvGrpSpPr>
        <p:grpSpPr>
          <a:xfrm>
            <a:off x="-1" y="6400800"/>
            <a:ext cx="9144002" cy="457200"/>
            <a:chOff x="0" y="0"/>
            <a:chExt cx="9144000" cy="457200"/>
          </a:xfrm>
        </p:grpSpPr>
        <p:sp>
          <p:nvSpPr>
            <p:cNvPr id="622" name="Shape 622"/>
            <p:cNvSpPr/>
            <p:nvPr/>
          </p:nvSpPr>
          <p:spPr>
            <a:xfrm>
              <a:off x="-1" y="0"/>
              <a:ext cx="9144002" cy="457200"/>
            </a:xfrm>
            <a:prstGeom prst="rect">
              <a:avLst/>
            </a:prstGeom>
            <a:solidFill>
              <a:srgbClr val="4D4D4D"/>
            </a:solidFill>
            <a:ln w="12700" cap="flat">
              <a:noFill/>
              <a:miter lim="400000"/>
            </a:ln>
            <a:effectLst/>
          </p:spPr>
          <p:txBody>
            <a:bodyPr wrap="square" lIns="45719" tIns="45719" rIns="45719" bIns="45719" numCol="1" anchor="ctr">
              <a:noAutofit/>
            </a:bodyPr>
            <a:lstStyle/>
            <a:p>
              <a:pPr algn="ctr" defTabSz="457200">
                <a:defRPr b="1" sz="1800">
                  <a:latin typeface="Calibri"/>
                  <a:ea typeface="Calibri"/>
                  <a:cs typeface="Calibri"/>
                  <a:sym typeface="Calibri"/>
                </a:defRPr>
              </a:pPr>
            </a:p>
          </p:txBody>
        </p:sp>
        <p:sp>
          <p:nvSpPr>
            <p:cNvPr id="623" name="Shape 623"/>
            <p:cNvSpPr/>
            <p:nvPr/>
          </p:nvSpPr>
          <p:spPr>
            <a:xfrm>
              <a:off x="2984916" y="49530"/>
              <a:ext cx="317416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defTabSz="457200">
                <a:defRPr b="1" sz="1800">
                  <a:solidFill>
                    <a:srgbClr val="FFFFFF"/>
                  </a:solidFill>
                  <a:latin typeface="Calibri"/>
                  <a:ea typeface="Calibri"/>
                  <a:cs typeface="Calibri"/>
                  <a:sym typeface="Calibri"/>
                </a:defRPr>
              </a:pPr>
              <a:r>
                <a:t>Epidémie ou surdiagnostic ?</a:t>
              </a:r>
              <a:r>
                <a:rPr>
                  <a:solidFill>
                    <a:srgbClr val="5A5C6C"/>
                  </a:solidFill>
                </a:rPr>
                <a:t>?</a:t>
              </a:r>
            </a:p>
          </p:txBody>
        </p:sp>
      </p:grpSp>
      <p:grpSp>
        <p:nvGrpSpPr>
          <p:cNvPr id="627" name="Group 627"/>
          <p:cNvGrpSpPr/>
          <p:nvPr/>
        </p:nvGrpSpPr>
        <p:grpSpPr>
          <a:xfrm>
            <a:off x="-1" y="0"/>
            <a:ext cx="9144002" cy="533400"/>
            <a:chOff x="0" y="0"/>
            <a:chExt cx="9144000" cy="533400"/>
          </a:xfrm>
        </p:grpSpPr>
        <p:sp>
          <p:nvSpPr>
            <p:cNvPr id="625" name="Shape 625"/>
            <p:cNvSpPr/>
            <p:nvPr/>
          </p:nvSpPr>
          <p:spPr>
            <a:xfrm>
              <a:off x="-1" y="0"/>
              <a:ext cx="9144002" cy="533400"/>
            </a:xfrm>
            <a:prstGeom prst="rect">
              <a:avLst/>
            </a:prstGeom>
            <a:solidFill>
              <a:srgbClr val="000000"/>
            </a:solidFill>
            <a:ln w="12700" cap="flat">
              <a:noFill/>
              <a:miter lim="400000"/>
            </a:ln>
            <a:effectLst/>
          </p:spPr>
          <p:txBody>
            <a:bodyPr wrap="square" lIns="45719" tIns="45719" rIns="45719" bIns="45719" numCol="1" anchor="ctr">
              <a:noAutofit/>
            </a:bodyPr>
            <a:lstStyle/>
            <a:p>
              <a:pPr algn="ctr" defTabSz="457200">
                <a:defRPr sz="1800">
                  <a:solidFill>
                    <a:srgbClr val="FFFFFF"/>
                  </a:solidFill>
                  <a:latin typeface="Calibri"/>
                  <a:ea typeface="Calibri"/>
                  <a:cs typeface="Calibri"/>
                  <a:sym typeface="Calibri"/>
                </a:defRPr>
              </a:pPr>
            </a:p>
          </p:txBody>
        </p:sp>
        <p:sp>
          <p:nvSpPr>
            <p:cNvPr id="626" name="Shape 626"/>
            <p:cNvSpPr/>
            <p:nvPr/>
          </p:nvSpPr>
          <p:spPr>
            <a:xfrm>
              <a:off x="641599" y="87630"/>
              <a:ext cx="7860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defTabSz="457200">
                <a:defRPr sz="1800">
                  <a:solidFill>
                    <a:srgbClr val="FFFFFF"/>
                  </a:solidFill>
                  <a:latin typeface="Calibri"/>
                  <a:ea typeface="Calibri"/>
                  <a:cs typeface="Calibri"/>
                  <a:sym typeface="Calibri"/>
                </a:defRPr>
              </a:pPr>
              <a:r>
                <a:t>Résultats du dépistage : une </a:t>
              </a:r>
              <a:r>
                <a:rPr b="1"/>
                <a:t>explosion de l’incidence du cancer du sein </a:t>
              </a:r>
              <a:r>
                <a:t>  </a:t>
              </a:r>
            </a:p>
          </p:txBody>
        </p:sp>
      </p:grpSp>
      <p:sp>
        <p:nvSpPr>
          <p:cNvPr id="628" name="Shape 628"/>
          <p:cNvSpPr/>
          <p:nvPr/>
        </p:nvSpPr>
        <p:spPr>
          <a:xfrm>
            <a:off x="138112" y="5168900"/>
            <a:ext cx="2221072" cy="294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400">
                <a:latin typeface="Calibri"/>
                <a:ea typeface="Calibri"/>
                <a:cs typeface="Calibri"/>
                <a:sym typeface="Calibri"/>
              </a:defRPr>
            </a:lvl1pPr>
          </a:lstStyle>
          <a:p>
            <a:pPr/>
            <a:r>
              <a:t>350 000 mammo en 1982</a:t>
            </a:r>
          </a:p>
        </p:txBody>
      </p:sp>
      <p:sp>
        <p:nvSpPr>
          <p:cNvPr id="629" name="Shape 629"/>
          <p:cNvSpPr/>
          <p:nvPr/>
        </p:nvSpPr>
        <p:spPr>
          <a:xfrm>
            <a:off x="5364162" y="5157787"/>
            <a:ext cx="1638795"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400">
                <a:latin typeface="Calibri"/>
                <a:ea typeface="Calibri"/>
                <a:cs typeface="Calibri"/>
                <a:sym typeface="Calibri"/>
              </a:defRPr>
            </a:lvl1pPr>
          </a:lstStyle>
          <a:p>
            <a:pPr/>
            <a:r>
              <a:t>3 millions en 2000</a:t>
            </a:r>
          </a:p>
        </p:txBody>
      </p:sp>
      <p:sp>
        <p:nvSpPr>
          <p:cNvPr id="630" name="Shape 630"/>
          <p:cNvSpPr/>
          <p:nvPr/>
        </p:nvSpPr>
        <p:spPr>
          <a:xfrm>
            <a:off x="2971800" y="5229225"/>
            <a:ext cx="1671524" cy="294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400">
                <a:latin typeface="Calibri"/>
                <a:ea typeface="Calibri"/>
                <a:cs typeface="Calibri"/>
                <a:sym typeface="Calibri"/>
              </a:defRPr>
            </a:lvl1pPr>
          </a:lstStyle>
          <a:p>
            <a:pPr/>
            <a:r>
              <a:t>1 900 000 en 1989</a:t>
            </a:r>
          </a:p>
        </p:txBody>
      </p:sp>
      <p:sp>
        <p:nvSpPr>
          <p:cNvPr id="631" name="Shape 631"/>
          <p:cNvSpPr/>
          <p:nvPr/>
        </p:nvSpPr>
        <p:spPr>
          <a:xfrm>
            <a:off x="6089650" y="728662"/>
            <a:ext cx="1600198"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u="sng">
                <a:latin typeface="Calibri"/>
                <a:ea typeface="Calibri"/>
                <a:cs typeface="Calibri"/>
                <a:sym typeface="Calibri"/>
              </a:defRPr>
            </a:lvl1pPr>
          </a:lstStyle>
          <a:p>
            <a:pPr/>
            <a:r>
              <a:t>2005 : 49 814</a:t>
            </a:r>
          </a:p>
        </p:txBody>
      </p:sp>
      <p:sp>
        <p:nvSpPr>
          <p:cNvPr id="632" name="Shape 632"/>
          <p:cNvSpPr/>
          <p:nvPr/>
        </p:nvSpPr>
        <p:spPr>
          <a:xfrm>
            <a:off x="2217737" y="3484562"/>
            <a:ext cx="2472183" cy="3708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u="sng"/>
            </a:lvl1pPr>
          </a:lstStyle>
          <a:p>
            <a:pPr/>
            <a:r>
              <a:t>MORTALITE  STABLE</a:t>
            </a:r>
          </a:p>
        </p:txBody>
      </p:sp>
      <p:sp>
        <p:nvSpPr>
          <p:cNvPr id="633" name="Shape 633"/>
          <p:cNvSpPr/>
          <p:nvPr/>
        </p:nvSpPr>
        <p:spPr>
          <a:xfrm>
            <a:off x="2317750" y="1120775"/>
            <a:ext cx="2435225"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solidFill>
                  <a:srgbClr val="FFFFFF"/>
                </a:solidFill>
              </a:defRPr>
            </a:pPr>
            <a:r>
              <a:t> </a:t>
            </a:r>
            <a:r>
              <a:rPr b="1" sz="1800" u="sng">
                <a:solidFill>
                  <a:srgbClr val="5A5C6C"/>
                </a:solidFill>
              </a:rPr>
              <a:t>INCIDENCE X 2,3</a:t>
            </a:r>
          </a:p>
        </p:txBody>
      </p:sp>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5" name="Shape 635"/>
          <p:cNvSpPr/>
          <p:nvPr>
            <p:ph type="body" sz="half" idx="4294967295"/>
          </p:nvPr>
        </p:nvSpPr>
        <p:spPr>
          <a:xfrm>
            <a:off x="838200" y="2957512"/>
            <a:ext cx="7277100" cy="240347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1" marL="285750" indent="171450">
              <a:spcBef>
                <a:spcPts val="0"/>
              </a:spcBef>
              <a:buSzTx/>
              <a:buNone/>
              <a:defRPr sz="1800"/>
            </a:pPr>
            <a:r>
              <a:t> -  En 1980 en France :  </a:t>
            </a:r>
            <a:r>
              <a:rPr b="1"/>
              <a:t>1 femme sur 665</a:t>
            </a:r>
            <a:r>
              <a:t> âgée de 35 à 84 ans a eu un cancer du sein.</a:t>
            </a:r>
          </a:p>
          <a:p>
            <a:pPr lvl="1" marL="285750" indent="171450">
              <a:spcBef>
                <a:spcPts val="0"/>
              </a:spcBef>
              <a:buSzTx/>
              <a:buNone/>
              <a:defRPr sz="1800"/>
            </a:pPr>
          </a:p>
          <a:p>
            <a:pPr lvl="1" marL="285750" indent="171450">
              <a:spcBef>
                <a:spcPts val="0"/>
              </a:spcBef>
              <a:buSzTx/>
              <a:buNone/>
              <a:defRPr sz="1800"/>
            </a:pPr>
          </a:p>
          <a:p>
            <a:pPr lvl="1" marL="285750" indent="171450">
              <a:spcBef>
                <a:spcPts val="0"/>
              </a:spcBef>
              <a:buSzTx/>
              <a:buNone/>
              <a:defRPr sz="1800"/>
            </a:pPr>
            <a:r>
              <a:t> -  En 2005 en France :  </a:t>
            </a:r>
            <a:r>
              <a:rPr b="1"/>
              <a:t>1 femme sur 372</a:t>
            </a:r>
            <a:r>
              <a:t>, + 79 %              (300 000 cas supplémentaires sur 25 ans.)</a:t>
            </a:r>
          </a:p>
        </p:txBody>
      </p:sp>
      <p:sp>
        <p:nvSpPr>
          <p:cNvPr id="636" name="Shape 636"/>
          <p:cNvSpPr/>
          <p:nvPr/>
        </p:nvSpPr>
        <p:spPr>
          <a:xfrm>
            <a:off x="2032000" y="1778000"/>
            <a:ext cx="4920256"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defRPr>
            </a:lvl1pPr>
          </a:lstStyle>
          <a:p>
            <a:pPr/>
            <a:r>
              <a:t>Explosion du nombre annuel de cancers du sein</a:t>
            </a:r>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8" name="Shape 638"/>
          <p:cNvSpPr/>
          <p:nvPr/>
        </p:nvSpPr>
        <p:spPr>
          <a:xfrm>
            <a:off x="1244600" y="1319212"/>
            <a:ext cx="6388100" cy="56000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r>
              <a:t>Devant l’explosion de l’incidence et la stabilité de la mortalité, deux hypothèses :</a:t>
            </a:r>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r>
              <a:t> </a:t>
            </a:r>
          </a:p>
          <a:p>
            <a:pPr defTabSz="457200">
              <a:defRPr b="1" sz="1800">
                <a:solidFill>
                  <a:srgbClr val="FFFFFF"/>
                </a:solidFill>
                <a:latin typeface="+mn-lt"/>
                <a:ea typeface="+mn-ea"/>
                <a:cs typeface="+mn-cs"/>
                <a:sym typeface="Times New Roman"/>
              </a:defRPr>
            </a:pPr>
            <a:r>
              <a:t>Succès du dépistage face à une formidable </a:t>
            </a:r>
            <a:r>
              <a:rPr i="1" u="sng"/>
              <a:t>épidémie</a:t>
            </a:r>
            <a:r>
              <a:t> de cancers avec mortalité stable</a:t>
            </a:r>
          </a:p>
          <a:p>
            <a:pPr defTabSz="457200">
              <a:defRPr b="1" sz="1800">
                <a:solidFill>
                  <a:srgbClr val="FFFFFF"/>
                </a:solidFill>
                <a:latin typeface="+mn-lt"/>
                <a:ea typeface="+mn-ea"/>
                <a:cs typeface="+mn-cs"/>
                <a:sym typeface="Times New Roman"/>
              </a:defRPr>
            </a:pPr>
          </a:p>
          <a:p>
            <a:pPr defTabSz="457200">
              <a:defRPr sz="1800">
                <a:solidFill>
                  <a:srgbClr val="FFFFFF"/>
                </a:solidFill>
                <a:latin typeface="+mn-lt"/>
                <a:ea typeface="+mn-ea"/>
                <a:cs typeface="+mn-cs"/>
                <a:sym typeface="Times New Roman"/>
              </a:defRPr>
            </a:pPr>
            <a:r>
              <a:t>                                                      </a:t>
            </a:r>
            <a:r>
              <a:rPr i="1"/>
              <a:t>ou</a:t>
            </a:r>
            <a:endParaRPr i="1"/>
          </a:p>
          <a:p>
            <a:pPr defTabSz="457200">
              <a:defRPr sz="1800">
                <a:solidFill>
                  <a:srgbClr val="FFFFFF"/>
                </a:solidFill>
                <a:latin typeface="+mn-lt"/>
                <a:ea typeface="+mn-ea"/>
                <a:cs typeface="+mn-cs"/>
                <a:sym typeface="Times New Roman"/>
              </a:defRPr>
            </a:pPr>
            <a:r>
              <a:t> </a:t>
            </a:r>
          </a:p>
          <a:p>
            <a:pPr defTabSz="457200">
              <a:defRPr b="1" i="1" sz="1800" u="sng">
                <a:solidFill>
                  <a:srgbClr val="FFFFFF"/>
                </a:solidFill>
                <a:latin typeface="+mn-lt"/>
                <a:ea typeface="+mn-ea"/>
                <a:cs typeface="+mn-cs"/>
                <a:sym typeface="Times New Roman"/>
              </a:defRPr>
            </a:pPr>
            <a:r>
              <a:t>Surdiagnostic</a:t>
            </a:r>
            <a:r>
              <a:rPr i="0" u="none"/>
              <a:t> massif et activité </a:t>
            </a:r>
            <a:r>
              <a:rPr b="0" i="0" u="none">
                <a:latin typeface="Tahoma"/>
                <a:ea typeface="Tahoma"/>
                <a:cs typeface="Tahoma"/>
                <a:sym typeface="Tahoma"/>
              </a:rPr>
              <a:t>injustifiée sur une population de bien portantes </a:t>
            </a:r>
            <a:br>
              <a:rPr b="0" i="0" u="none">
                <a:latin typeface="Tahoma"/>
                <a:ea typeface="Tahoma"/>
                <a:cs typeface="Tahoma"/>
                <a:sym typeface="Tahoma"/>
              </a:rPr>
            </a:br>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p>
          <a:p>
            <a:pPr defTabSz="457200">
              <a:defRPr b="1" sz="2800">
                <a:solidFill>
                  <a:srgbClr val="FFFFCC"/>
                </a:solidFill>
                <a:effectLst>
                  <a:outerShdw sx="100000" sy="100000" kx="0" ky="0" algn="b" rotWithShape="0" blurRad="12700" dist="25400" dir="2700000">
                    <a:srgbClr val="000000"/>
                  </a:outerShdw>
                </a:effectLst>
                <a:latin typeface="+mn-lt"/>
                <a:ea typeface="+mn-ea"/>
                <a:cs typeface="+mn-cs"/>
                <a:sym typeface="Times New Roman"/>
              </a:defRPr>
            </a:pPr>
          </a:p>
          <a:p>
            <a:pPr defTabSz="457200">
              <a:defRPr b="1" sz="2800">
                <a:solidFill>
                  <a:srgbClr val="FFFFCC"/>
                </a:solidFill>
                <a:effectLst>
                  <a:outerShdw sx="100000" sy="100000" kx="0" ky="0" algn="b" rotWithShape="0" blurRad="12700" dist="25400" dir="2700000">
                    <a:srgbClr val="000000"/>
                  </a:outerShdw>
                </a:effectLst>
                <a:latin typeface="+mn-lt"/>
                <a:ea typeface="+mn-ea"/>
                <a:cs typeface="+mn-cs"/>
                <a:sym typeface="Times New Roman"/>
              </a:defRPr>
            </a:pPr>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0" name="Shape 640"/>
          <p:cNvSpPr/>
          <p:nvPr>
            <p:ph type="title" idx="4294967295"/>
          </p:nvPr>
        </p:nvSpPr>
        <p:spPr>
          <a:xfrm>
            <a:off x="-92075" y="852487"/>
            <a:ext cx="8540750" cy="7477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u="sng">
                <a:solidFill>
                  <a:srgbClr val="FFFFFF"/>
                </a:solidFill>
              </a:defRPr>
            </a:pPr>
            <a:r>
              <a:t>1ere hypothèse </a:t>
            </a:r>
            <a:r>
              <a:rPr u="none"/>
              <a:t>: l’épidémie</a:t>
            </a:r>
          </a:p>
        </p:txBody>
      </p:sp>
      <p:sp>
        <p:nvSpPr>
          <p:cNvPr id="641" name="Shape 641"/>
          <p:cNvSpPr/>
          <p:nvPr>
            <p:ph type="body" idx="4294967295"/>
          </p:nvPr>
        </p:nvSpPr>
        <p:spPr>
          <a:xfrm>
            <a:off x="812800" y="822325"/>
            <a:ext cx="7073900" cy="5414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a:buSzTx/>
              <a:buNone/>
              <a:defRPr b="1" sz="4000">
                <a:solidFill>
                  <a:srgbClr val="FFFFCC"/>
                </a:solidFill>
              </a:defRPr>
            </a:pPr>
          </a:p>
          <a:p>
            <a:pPr marL="0" indent="0">
              <a:defRPr b="1"/>
            </a:pPr>
          </a:p>
          <a:p>
            <a:pPr marL="0" indent="0">
              <a:spcBef>
                <a:spcPts val="400"/>
              </a:spcBef>
              <a:defRPr sz="1800"/>
            </a:pPr>
            <a:r>
              <a:t>Si cet accroissement continu des nouveaux diagnostics annuels correspondait à une épidémie de cancers à évolution létale,</a:t>
            </a:r>
          </a:p>
          <a:p>
            <a:pPr marL="0" indent="0">
              <a:spcBef>
                <a:spcPts val="400"/>
              </a:spcBef>
              <a:buSzTx/>
              <a:buNone/>
              <a:defRPr sz="1800"/>
            </a:pPr>
            <a:r>
              <a:t>     il faudrait alors que la réduction de mortalité grâce au dépistage soit considérable, </a:t>
            </a:r>
          </a:p>
          <a:p>
            <a:pPr marL="0" indent="0">
              <a:spcBef>
                <a:spcPts val="400"/>
              </a:spcBef>
              <a:buSzTx/>
              <a:buNone/>
              <a:defRPr sz="1800"/>
            </a:pPr>
            <a:r>
              <a:t>     (on aurait un cancer guéri pour un décès en 1980 et </a:t>
            </a:r>
          </a:p>
          <a:p>
            <a:pPr marL="0" indent="0">
              <a:spcBef>
                <a:spcPts val="400"/>
              </a:spcBef>
              <a:buSzTx/>
              <a:buNone/>
              <a:defRPr sz="1800"/>
            </a:pPr>
            <a:r>
              <a:t>     trois cancers guéris pour un décès en 2000). </a:t>
            </a:r>
          </a:p>
          <a:p>
            <a:pPr marL="0" indent="0">
              <a:defRPr sz="1800"/>
            </a:pPr>
          </a:p>
          <a:p>
            <a:pPr marL="0" indent="0">
              <a:spcBef>
                <a:spcPts val="400"/>
              </a:spcBef>
              <a:defRPr sz="1800"/>
            </a:pPr>
            <a:r>
              <a:t>Ni les résultats les plus optimistes des essais contrôlés concernant la réduction de mortalité, ni les progrès thérapeutiques durant cette période ne peuvent soutenir cette hypothèse.</a:t>
            </a:r>
          </a:p>
        </p:txBody>
      </p:sp>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3" name="Shape 643"/>
          <p:cNvSpPr/>
          <p:nvPr>
            <p:ph type="body" idx="4294967295"/>
          </p:nvPr>
        </p:nvSpPr>
        <p:spPr>
          <a:xfrm>
            <a:off x="800100" y="531812"/>
            <a:ext cx="7543800" cy="63261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gn="ctr">
              <a:lnSpc>
                <a:spcPct val="80000"/>
              </a:lnSpc>
              <a:spcBef>
                <a:spcPts val="400"/>
              </a:spcBef>
              <a:buSzTx/>
              <a:buNone/>
              <a:defRPr sz="1800" u="sng"/>
            </a:pPr>
            <a:r>
              <a:t>2eme hypothèse</a:t>
            </a:r>
            <a:r>
              <a:rPr u="none"/>
              <a:t> </a:t>
            </a:r>
            <a:r>
              <a:rPr sz="2000" u="none"/>
              <a:t>: le </a:t>
            </a:r>
            <a:r>
              <a:rPr sz="2000"/>
              <a:t>surdiagnostic</a:t>
            </a:r>
            <a:endParaRPr sz="2000"/>
          </a:p>
          <a:p>
            <a:pPr algn="ctr">
              <a:lnSpc>
                <a:spcPct val="80000"/>
              </a:lnSpc>
              <a:buSzTx/>
              <a:buNone/>
              <a:defRPr sz="1800"/>
            </a:pPr>
          </a:p>
          <a:p>
            <a:pPr algn="ctr">
              <a:lnSpc>
                <a:spcPct val="80000"/>
              </a:lnSpc>
              <a:spcBef>
                <a:spcPts val="400"/>
              </a:spcBef>
              <a:buSzTx/>
              <a:buNone/>
              <a:defRPr sz="1800"/>
            </a:pPr>
            <a:r>
              <a:t>Cette hypothèse est étayée par une convergence de constatations</a:t>
            </a:r>
          </a:p>
          <a:p>
            <a:pPr algn="ctr">
              <a:lnSpc>
                <a:spcPct val="80000"/>
              </a:lnSpc>
              <a:buSzTx/>
              <a:buNone/>
              <a:defRPr b="1" sz="2000"/>
            </a:pPr>
          </a:p>
          <a:p>
            <a:pPr algn="ctr">
              <a:lnSpc>
                <a:spcPct val="80000"/>
              </a:lnSpc>
              <a:buSzTx/>
              <a:buNone/>
              <a:defRPr b="1" sz="2000"/>
            </a:pPr>
          </a:p>
          <a:p>
            <a:pPr algn="ctr">
              <a:lnSpc>
                <a:spcPct val="80000"/>
              </a:lnSpc>
              <a:spcBef>
                <a:spcPts val="400"/>
              </a:spcBef>
              <a:buSzTx/>
              <a:buNone/>
              <a:defRPr sz="1800"/>
            </a:pPr>
            <a:r>
              <a:t>RESULTATS  DE  110  </a:t>
            </a:r>
            <a:r>
              <a:rPr u="sng"/>
              <a:t>AUTOPSIES SYSTEMATIQUES</a:t>
            </a:r>
            <a:endParaRPr u="sng"/>
          </a:p>
          <a:p>
            <a:pPr algn="ctr">
              <a:lnSpc>
                <a:spcPct val="80000"/>
              </a:lnSpc>
              <a:spcBef>
                <a:spcPts val="300"/>
              </a:spcBef>
              <a:buSzTx/>
              <a:buNone/>
              <a:defRPr sz="1600"/>
            </a:pPr>
            <a:r>
              <a:t>(étude de Nielsen, Danemark, 1987)</a:t>
            </a:r>
          </a:p>
          <a:p>
            <a:pPr algn="ctr">
              <a:lnSpc>
                <a:spcPct val="80000"/>
              </a:lnSpc>
              <a:buSzTx/>
              <a:buNone/>
              <a:defRPr b="1" sz="2000"/>
            </a:pPr>
          </a:p>
          <a:p>
            <a:pPr>
              <a:lnSpc>
                <a:spcPct val="80000"/>
              </a:lnSpc>
              <a:spcBef>
                <a:spcPts val="400"/>
              </a:spcBef>
              <a:buSzTx/>
              <a:buNone/>
              <a:defRPr sz="2000"/>
            </a:pPr>
            <a:r>
              <a:t>  </a:t>
            </a:r>
            <a:r>
              <a:rPr sz="1800"/>
              <a:t>  La mammographie et l’étude anatomo pathologique des seins  de femmes âgées de 20 à 54 ans montrent :</a:t>
            </a:r>
            <a:endParaRPr sz="1800"/>
          </a:p>
          <a:p>
            <a:pPr>
              <a:lnSpc>
                <a:spcPct val="80000"/>
              </a:lnSpc>
              <a:defRPr sz="1800"/>
            </a:pPr>
          </a:p>
          <a:p>
            <a:pPr>
              <a:lnSpc>
                <a:spcPct val="80000"/>
              </a:lnSpc>
              <a:spcBef>
                <a:spcPts val="400"/>
              </a:spcBef>
              <a:buSzTx/>
              <a:buNone/>
              <a:defRPr sz="1800"/>
            </a:pPr>
            <a:r>
              <a:t>          20 %    de lésions malignes dont </a:t>
            </a:r>
            <a:r>
              <a:rPr u="sng"/>
              <a:t>2%  d’invasives</a:t>
            </a:r>
            <a:r>
              <a:t>,</a:t>
            </a:r>
          </a:p>
          <a:p>
            <a:pPr lvl="1" marL="285750" indent="171450">
              <a:lnSpc>
                <a:spcPct val="80000"/>
              </a:lnSpc>
              <a:spcBef>
                <a:spcPts val="0"/>
              </a:spcBef>
              <a:buSzTx/>
              <a:buNone/>
              <a:defRPr sz="1800"/>
            </a:pPr>
            <a:r>
              <a:t>      7 %    d’ hyperplasie atypique,</a:t>
            </a:r>
          </a:p>
          <a:p>
            <a:pPr lvl="1" marL="285750" indent="171450">
              <a:lnSpc>
                <a:spcPct val="80000"/>
              </a:lnSpc>
              <a:spcBef>
                <a:spcPts val="0"/>
              </a:spcBef>
              <a:buSzTx/>
              <a:buNone/>
              <a:defRPr sz="1800"/>
            </a:pPr>
            <a:r>
              <a:t>    </a:t>
            </a:r>
            <a:r>
              <a:rPr u="sng"/>
              <a:t>37 %    de cancers du sein entre 40 et 54 ans,</a:t>
            </a:r>
            <a:endParaRPr u="sng"/>
          </a:p>
          <a:p>
            <a:pPr lvl="1" marL="285750" indent="171450">
              <a:lnSpc>
                <a:spcPct val="80000"/>
              </a:lnSpc>
              <a:spcBef>
                <a:spcPts val="0"/>
              </a:spcBef>
              <a:buSzTx/>
              <a:buNone/>
              <a:defRPr sz="1800"/>
            </a:pPr>
            <a:r>
              <a:t>    39 %    entre 40 et 49 ans.</a:t>
            </a:r>
          </a:p>
          <a:p>
            <a:pPr lvl="1" marL="285750" indent="171450">
              <a:lnSpc>
                <a:spcPct val="80000"/>
              </a:lnSpc>
              <a:spcBef>
                <a:spcPts val="0"/>
              </a:spcBef>
              <a:buSzTx/>
              <a:buNone/>
              <a:defRPr sz="1800" u="sng"/>
            </a:pPr>
          </a:p>
          <a:p>
            <a:pPr lvl="1" marL="285750" indent="171450">
              <a:lnSpc>
                <a:spcPct val="80000"/>
              </a:lnSpc>
              <a:spcBef>
                <a:spcPts val="0"/>
              </a:spcBef>
              <a:buSzTx/>
              <a:buNone/>
              <a:defRPr sz="2000" u="sng"/>
            </a:pPr>
          </a:p>
          <a:p>
            <a:pPr>
              <a:lnSpc>
                <a:spcPct val="80000"/>
              </a:lnSpc>
              <a:spcBef>
                <a:spcPts val="300"/>
              </a:spcBef>
              <a:buSzTx/>
              <a:buNone/>
              <a:defRPr sz="1400"/>
            </a:pPr>
            <a:r>
              <a:t>      Nielsen M, Jensen J, Andersen J. Precancerous and Cancerous Breast Lesions During Lifetime and at Autopsy. </a:t>
            </a:r>
            <a:r>
              <a:t>A Study of 83 Women. Cancer 1984 ; 54 : 612-615. </a:t>
            </a:r>
          </a:p>
          <a:p>
            <a:pPr>
              <a:lnSpc>
                <a:spcPct val="80000"/>
              </a:lnSpc>
              <a:spcBef>
                <a:spcPts val="300"/>
              </a:spcBef>
              <a:buSzTx/>
              <a:buNone/>
              <a:defRPr sz="1400"/>
            </a:pPr>
            <a:r>
              <a:t>      Nielsen M, Thomsen JL, Primdahls et al. </a:t>
            </a:r>
            <a:r>
              <a:t>Breast cancer and atypia among young and middle-aged women : a study of 110 medicolegal autopsies. </a:t>
            </a:r>
            <a:r>
              <a:t>Br J Cancer 1987 ; 56 : 814-819. </a:t>
            </a:r>
          </a:p>
        </p:txBody>
      </p:sp>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5" name="Shape 645"/>
          <p:cNvSpPr/>
          <p:nvPr>
            <p:ph type="title" idx="4294967295"/>
          </p:nvPr>
        </p:nvSpPr>
        <p:spPr>
          <a:xfrm>
            <a:off x="-1" y="862012"/>
            <a:ext cx="9144002" cy="4048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a:solidFill>
                  <a:srgbClr val="FFFFFF"/>
                </a:solidFill>
              </a:defRPr>
            </a:pPr>
            <a:r>
              <a:t>Réalité du surdiagnostic à partir </a:t>
            </a:r>
            <a:r>
              <a:rPr u="sng"/>
              <a:t>d’autopsies systématiques</a:t>
            </a:r>
          </a:p>
        </p:txBody>
      </p:sp>
      <p:sp>
        <p:nvSpPr>
          <p:cNvPr id="646" name="Shape 646"/>
          <p:cNvSpPr/>
          <p:nvPr>
            <p:ph type="body" idx="4294967295"/>
          </p:nvPr>
        </p:nvSpPr>
        <p:spPr>
          <a:xfrm>
            <a:off x="723900" y="1895475"/>
            <a:ext cx="7340600" cy="53752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400"/>
              </a:spcBef>
              <a:defRPr sz="1800"/>
            </a:pPr>
            <a:r>
              <a:t>Etudes publiées entre 1984 et 1987</a:t>
            </a:r>
          </a:p>
          <a:p>
            <a:pPr>
              <a:lnSpc>
                <a:spcPct val="90000"/>
              </a:lnSpc>
              <a:defRPr sz="1800"/>
            </a:pPr>
          </a:p>
          <a:p>
            <a:pPr>
              <a:lnSpc>
                <a:spcPct val="90000"/>
              </a:lnSpc>
              <a:spcBef>
                <a:spcPts val="400"/>
              </a:spcBef>
              <a:defRPr sz="1800"/>
            </a:pPr>
            <a:r>
              <a:t>686 femmes décédées d’une autre cause qu’un cancer du sein ont été autopsiées.</a:t>
            </a:r>
          </a:p>
          <a:p>
            <a:pPr>
              <a:lnSpc>
                <a:spcPct val="90000"/>
              </a:lnSpc>
              <a:defRPr sz="1800"/>
            </a:pPr>
          </a:p>
          <a:p>
            <a:pPr>
              <a:lnSpc>
                <a:spcPct val="90000"/>
              </a:lnSpc>
              <a:spcBef>
                <a:spcPts val="400"/>
              </a:spcBef>
              <a:defRPr sz="1800"/>
            </a:pPr>
            <a:r>
              <a:t>22 cancers </a:t>
            </a:r>
            <a:r>
              <a:rPr b="1"/>
              <a:t>invasifs</a:t>
            </a:r>
            <a:r>
              <a:t> ont été retrouvés, soit 24 pour mille, c’est-à-dire </a:t>
            </a:r>
            <a:r>
              <a:rPr b="1" u="sng"/>
              <a:t>quatre</a:t>
            </a:r>
            <a:r>
              <a:t> </a:t>
            </a:r>
            <a:r>
              <a:rPr b="1" u="sng"/>
              <a:t>fois</a:t>
            </a:r>
            <a:r>
              <a:t> </a:t>
            </a:r>
            <a:r>
              <a:rPr b="1" u="sng"/>
              <a:t>plus</a:t>
            </a:r>
            <a:r>
              <a:rPr u="sng"/>
              <a:t> </a:t>
            </a:r>
            <a:r>
              <a:t>que le taux calculé à partir des cas diagnostiqués dans la pratique clinique pendant la même période.</a:t>
            </a:r>
          </a:p>
          <a:p>
            <a:pPr>
              <a:lnSpc>
                <a:spcPct val="90000"/>
              </a:lnSpc>
              <a:defRPr sz="1800"/>
            </a:pPr>
          </a:p>
          <a:p>
            <a:pPr>
              <a:lnSpc>
                <a:spcPct val="90000"/>
              </a:lnSpc>
              <a:spcBef>
                <a:spcPts val="400"/>
              </a:spcBef>
              <a:buSzTx/>
              <a:buNone/>
              <a:defRPr b="1" sz="1800"/>
            </a:pPr>
            <a:r>
              <a:t>     </a:t>
            </a:r>
            <a:r>
              <a:rPr b="0" u="sng"/>
              <a:t>Le réservoir des diagnostics histologiques de cancer est immense.</a:t>
            </a:r>
            <a:r>
              <a:rPr u="sng"/>
              <a:t> </a:t>
            </a:r>
            <a:endParaRPr u="sng"/>
          </a:p>
          <a:p>
            <a:pPr>
              <a:lnSpc>
                <a:spcPct val="90000"/>
              </a:lnSpc>
              <a:buSzTx/>
              <a:buNone/>
              <a:defRPr b="1" sz="2000" u="sng"/>
            </a:pPr>
          </a:p>
          <a:p>
            <a:pPr algn="ctr">
              <a:lnSpc>
                <a:spcPct val="90000"/>
              </a:lnSpc>
              <a:spcBef>
                <a:spcPts val="400"/>
              </a:spcBef>
              <a:buSzTx/>
              <a:buNone/>
              <a:defRPr b="1" sz="2000"/>
            </a:pPr>
            <a:r>
              <a:t>    </a:t>
            </a:r>
            <a:r>
              <a:rPr u="sng"/>
              <a:t>“Plus on cherche de maladies cancéreuses,  plus on trouve d’anomalies histologiques.”</a:t>
            </a:r>
            <a:r>
              <a:t> </a:t>
            </a:r>
          </a:p>
        </p:txBody>
      </p:sp>
    </p:spTree>
  </p:cSld>
  <p:clrMapOvr>
    <a:masterClrMapping/>
  </p:clrMapOvr>
  <p:transition xmlns:p14="http://schemas.microsoft.com/office/powerpoint/2010/main" spd="med" advClick="1" p14:dur="1000"/>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8" name="image.pdf"/>
          <p:cNvPicPr>
            <a:picLocks noChangeAspect="1"/>
          </p:cNvPicPr>
          <p:nvPr/>
        </p:nvPicPr>
        <p:blipFill>
          <a:blip r:embed="rId2">
            <a:extLst/>
          </a:blip>
          <a:stretch>
            <a:fillRect/>
          </a:stretch>
        </p:blipFill>
        <p:spPr>
          <a:xfrm>
            <a:off x="4622800" y="3467100"/>
            <a:ext cx="4521200" cy="3389313"/>
          </a:xfrm>
          <a:prstGeom prst="rect">
            <a:avLst/>
          </a:prstGeom>
          <a:ln>
            <a:solidFill>
              <a:srgbClr val="000000"/>
            </a:solidFill>
          </a:ln>
        </p:spPr>
      </p:pic>
      <p:sp>
        <p:nvSpPr>
          <p:cNvPr id="649" name="Shape 649"/>
          <p:cNvSpPr/>
          <p:nvPr/>
        </p:nvSpPr>
        <p:spPr>
          <a:xfrm>
            <a:off x="520700" y="1468437"/>
            <a:ext cx="6807200"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defTabSz="457200">
              <a:defRPr sz="1800">
                <a:solidFill>
                  <a:srgbClr val="FFFFFF"/>
                </a:solidFill>
              </a:defRPr>
            </a:pPr>
            <a:r>
              <a:t>En Norvège, on dispose de suivi individuel précis de chaque femme. On sait à quelle fréquence chacune a été examinée par mammographie.</a:t>
            </a:r>
          </a:p>
          <a:p>
            <a:pPr algn="just" defTabSz="457200">
              <a:defRPr sz="1800">
                <a:solidFill>
                  <a:srgbClr val="FFFFFF"/>
                </a:solidFill>
              </a:defRPr>
            </a:pPr>
            <a:r>
              <a:t> </a:t>
            </a:r>
          </a:p>
          <a:p>
            <a:pPr algn="just" defTabSz="457200">
              <a:defRPr sz="1800">
                <a:solidFill>
                  <a:srgbClr val="FFFFFF"/>
                </a:solidFill>
              </a:defRPr>
            </a:pPr>
            <a:r>
              <a:t>En comparant celles examinées à intervalle régulier aux autres, on constate que la </a:t>
            </a:r>
            <a:r>
              <a:rPr u="sng"/>
              <a:t>mortalité</a:t>
            </a:r>
            <a:r>
              <a:t> par cancer du sein cumulée sur plusieurs années est </a:t>
            </a:r>
            <a:r>
              <a:rPr u="sng"/>
              <a:t>la même dans les deux groupes</a:t>
            </a:r>
            <a:r>
              <a:t>.</a:t>
            </a:r>
          </a:p>
          <a:p>
            <a:pPr algn="just" defTabSz="457200">
              <a:defRPr sz="1800">
                <a:solidFill>
                  <a:srgbClr val="FFFFFF"/>
                </a:solidFill>
              </a:defRPr>
            </a:pPr>
          </a:p>
          <a:p>
            <a:pPr algn="just" defTabSz="457200">
              <a:defRPr sz="1800">
                <a:solidFill>
                  <a:srgbClr val="FFFFFF"/>
                </a:solidFill>
              </a:defRPr>
            </a:pPr>
            <a:r>
              <a:t> </a:t>
            </a:r>
          </a:p>
          <a:p>
            <a:pPr algn="just" defTabSz="457200">
              <a:defRPr sz="1800">
                <a:solidFill>
                  <a:srgbClr val="FFFFFF"/>
                </a:solidFill>
              </a:defRPr>
            </a:pPr>
          </a:p>
          <a:p>
            <a:pPr algn="just" defTabSz="457200">
              <a:defRPr sz="1800">
                <a:solidFill>
                  <a:srgbClr val="FFFFFF"/>
                </a:solidFill>
              </a:defRPr>
            </a:pPr>
            <a:r>
              <a:t>Par contre, le </a:t>
            </a:r>
            <a:r>
              <a:rPr u="sng"/>
              <a:t>nombre de diagnostics</a:t>
            </a:r>
            <a:r>
              <a:t> </a:t>
            </a:r>
          </a:p>
          <a:p>
            <a:pPr algn="just" defTabSz="457200">
              <a:defRPr sz="1800">
                <a:solidFill>
                  <a:srgbClr val="FFFFFF"/>
                </a:solidFill>
              </a:defRPr>
            </a:pPr>
            <a:r>
              <a:t>de cancer est d</a:t>
            </a:r>
            <a:r>
              <a:t>’</a:t>
            </a:r>
            <a:r>
              <a:t>autant </a:t>
            </a:r>
            <a:r>
              <a:rPr u="sng"/>
              <a:t>plus élevé </a:t>
            </a:r>
            <a:r>
              <a:t>que</a:t>
            </a:r>
          </a:p>
          <a:p>
            <a:pPr algn="just" defTabSz="457200">
              <a:defRPr sz="1800">
                <a:solidFill>
                  <a:srgbClr val="FFFFFF"/>
                </a:solidFill>
              </a:defRPr>
            </a:pPr>
            <a:r>
              <a:t> les femmes ont eu plus souvent </a:t>
            </a:r>
          </a:p>
          <a:p>
            <a:pPr algn="just" defTabSz="457200">
              <a:defRPr sz="1800">
                <a:solidFill>
                  <a:srgbClr val="FFFFFF"/>
                </a:solidFill>
              </a:defRPr>
            </a:pPr>
            <a:r>
              <a:t>une mammographie de dépistage.</a:t>
            </a:r>
          </a:p>
        </p:txBody>
      </p:sp>
      <p:sp>
        <p:nvSpPr>
          <p:cNvPr id="650" name="Shape 650"/>
          <p:cNvSpPr/>
          <p:nvPr/>
        </p:nvSpPr>
        <p:spPr>
          <a:xfrm>
            <a:off x="1308100" y="622300"/>
            <a:ext cx="5766232" cy="650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FFFF"/>
                </a:solidFill>
              </a:defRPr>
            </a:pPr>
            <a:r>
              <a:t> Réalité et importance du surdiagnostic </a:t>
            </a:r>
            <a:r>
              <a:rPr b="1"/>
              <a:t>en population</a:t>
            </a:r>
            <a:endParaRPr b="1"/>
          </a:p>
        </p:txBody>
      </p:sp>
    </p:spTree>
  </p:cSld>
  <p:clrMapOvr>
    <a:masterClrMapping/>
  </p:clrMapOvr>
  <p:transition xmlns:p14="http://schemas.microsoft.com/office/powerpoint/2010/main" spd="med" advClick="1" p14:dur="1000"/>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2" name="Shape 652"/>
          <p:cNvSpPr/>
          <p:nvPr/>
        </p:nvSpPr>
        <p:spPr>
          <a:xfrm>
            <a:off x="3995737" y="4976812"/>
            <a:ext cx="107951" cy="468313"/>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53" name="Shape 653" descr="Diagonales larges vers le haut"/>
          <p:cNvSpPr/>
          <p:nvPr/>
        </p:nvSpPr>
        <p:spPr>
          <a:xfrm>
            <a:off x="4103687" y="4270375"/>
            <a:ext cx="107951" cy="1173163"/>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54" name="Shape 654"/>
          <p:cNvSpPr/>
          <p:nvPr/>
        </p:nvSpPr>
        <p:spPr>
          <a:xfrm>
            <a:off x="4391025" y="4937125"/>
            <a:ext cx="107950" cy="508000"/>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55" name="Shape 655" descr="Diagonales larges vers le haut"/>
          <p:cNvSpPr/>
          <p:nvPr/>
        </p:nvSpPr>
        <p:spPr>
          <a:xfrm>
            <a:off x="4498975" y="4087812"/>
            <a:ext cx="107950" cy="1357313"/>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56" name="Shape 656"/>
          <p:cNvSpPr/>
          <p:nvPr/>
        </p:nvSpPr>
        <p:spPr>
          <a:xfrm>
            <a:off x="4787900" y="4897437"/>
            <a:ext cx="107950" cy="547689"/>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57" name="Shape 657" descr="Diagonales larges vers le haut"/>
          <p:cNvSpPr/>
          <p:nvPr/>
        </p:nvSpPr>
        <p:spPr>
          <a:xfrm>
            <a:off x="4895850" y="3843337"/>
            <a:ext cx="107950" cy="1601789"/>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58" name="Shape 658"/>
          <p:cNvSpPr/>
          <p:nvPr/>
        </p:nvSpPr>
        <p:spPr>
          <a:xfrm>
            <a:off x="5183187" y="4868862"/>
            <a:ext cx="107951" cy="576263"/>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59" name="Shape 659" descr="Diagonales larges vers le haut"/>
          <p:cNvSpPr/>
          <p:nvPr/>
        </p:nvSpPr>
        <p:spPr>
          <a:xfrm>
            <a:off x="5291137" y="3533775"/>
            <a:ext cx="107951" cy="1911350"/>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60" name="Shape 660"/>
          <p:cNvSpPr/>
          <p:nvPr/>
        </p:nvSpPr>
        <p:spPr>
          <a:xfrm>
            <a:off x="5578475" y="4846637"/>
            <a:ext cx="107950" cy="596901"/>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61" name="Shape 661" descr="Diagonales larges vers le haut"/>
          <p:cNvSpPr/>
          <p:nvPr/>
        </p:nvSpPr>
        <p:spPr>
          <a:xfrm>
            <a:off x="5686425" y="3176587"/>
            <a:ext cx="107950" cy="2266951"/>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62" name="Shape 662"/>
          <p:cNvSpPr/>
          <p:nvPr/>
        </p:nvSpPr>
        <p:spPr>
          <a:xfrm>
            <a:off x="5973762" y="4840287"/>
            <a:ext cx="107951" cy="604838"/>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63" name="Shape 663" descr="Diagonales larges vers le haut"/>
          <p:cNvSpPr/>
          <p:nvPr/>
        </p:nvSpPr>
        <p:spPr>
          <a:xfrm>
            <a:off x="6081712" y="2755900"/>
            <a:ext cx="107951" cy="2687638"/>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64" name="Shape 664"/>
          <p:cNvSpPr/>
          <p:nvPr/>
        </p:nvSpPr>
        <p:spPr>
          <a:xfrm>
            <a:off x="6516687" y="5065712"/>
            <a:ext cx="107951" cy="377826"/>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65" name="Shape 665" descr="Diagonales larges vers le haut"/>
          <p:cNvSpPr/>
          <p:nvPr/>
        </p:nvSpPr>
        <p:spPr>
          <a:xfrm>
            <a:off x="6624637" y="4864100"/>
            <a:ext cx="107951" cy="579438"/>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66" name="Shape 666"/>
          <p:cNvSpPr/>
          <p:nvPr/>
        </p:nvSpPr>
        <p:spPr>
          <a:xfrm>
            <a:off x="6911975" y="5008562"/>
            <a:ext cx="107950" cy="434976"/>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67" name="Shape 667" descr="Diagonales larges vers le haut"/>
          <p:cNvSpPr/>
          <p:nvPr/>
        </p:nvSpPr>
        <p:spPr>
          <a:xfrm>
            <a:off x="7019925" y="4678362"/>
            <a:ext cx="107950" cy="766763"/>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68" name="Shape 668"/>
          <p:cNvSpPr/>
          <p:nvPr/>
        </p:nvSpPr>
        <p:spPr>
          <a:xfrm>
            <a:off x="7308850" y="4965700"/>
            <a:ext cx="107950" cy="479425"/>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69" name="Shape 669" descr="Diagonales larges vers le haut"/>
          <p:cNvSpPr/>
          <p:nvPr/>
        </p:nvSpPr>
        <p:spPr>
          <a:xfrm>
            <a:off x="7416800" y="4418012"/>
            <a:ext cx="107950" cy="1025526"/>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70" name="Shape 670"/>
          <p:cNvSpPr/>
          <p:nvPr/>
        </p:nvSpPr>
        <p:spPr>
          <a:xfrm>
            <a:off x="7704137" y="4943475"/>
            <a:ext cx="107951" cy="500063"/>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71" name="Shape 671" descr="Diagonales larges vers le haut"/>
          <p:cNvSpPr/>
          <p:nvPr/>
        </p:nvSpPr>
        <p:spPr>
          <a:xfrm>
            <a:off x="7812087" y="4000500"/>
            <a:ext cx="107951" cy="1443038"/>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72" name="Shape 672"/>
          <p:cNvSpPr/>
          <p:nvPr/>
        </p:nvSpPr>
        <p:spPr>
          <a:xfrm>
            <a:off x="8099425" y="4943475"/>
            <a:ext cx="107950" cy="500063"/>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73" name="Shape 673" descr="Diagonales larges vers le haut"/>
          <p:cNvSpPr/>
          <p:nvPr/>
        </p:nvSpPr>
        <p:spPr>
          <a:xfrm>
            <a:off x="8207375" y="3306762"/>
            <a:ext cx="107950" cy="2138363"/>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sp>
        <p:nvSpPr>
          <p:cNvPr id="674" name="Shape 674"/>
          <p:cNvSpPr/>
          <p:nvPr/>
        </p:nvSpPr>
        <p:spPr>
          <a:xfrm>
            <a:off x="8494712" y="4948237"/>
            <a:ext cx="107951" cy="496888"/>
          </a:xfrm>
          <a:prstGeom prst="rect">
            <a:avLst/>
          </a:prstGeom>
          <a:solidFill>
            <a:srgbClr val="000000"/>
          </a:solidFill>
          <a:ln>
            <a:solidFill>
              <a:srgbClr val="FFFFFF"/>
            </a:solidFill>
          </a:ln>
        </p:spPr>
        <p:txBody>
          <a:bodyPr lIns="45719" rIns="45719" anchor="ctr"/>
          <a:lstStyle/>
          <a:p>
            <a:pPr defTabSz="457200">
              <a:defRPr sz="1800">
                <a:solidFill>
                  <a:srgbClr val="FFFFFF"/>
                </a:solidFill>
              </a:defRPr>
            </a:pPr>
          </a:p>
        </p:txBody>
      </p:sp>
      <p:sp>
        <p:nvSpPr>
          <p:cNvPr id="675" name="Shape 675" descr="Diagonales larges vers le haut"/>
          <p:cNvSpPr/>
          <p:nvPr/>
        </p:nvSpPr>
        <p:spPr>
          <a:xfrm>
            <a:off x="8602662" y="2076450"/>
            <a:ext cx="107951" cy="3368675"/>
          </a:xfrm>
          <a:prstGeom prst="rect">
            <a:avLst/>
          </a:prstGeom>
          <a:blipFill>
            <a:blip r:embed="rId2"/>
          </a:blipFill>
          <a:ln>
            <a:solidFill>
              <a:srgbClr val="FFFFFF"/>
            </a:solidFill>
          </a:ln>
        </p:spPr>
        <p:txBody>
          <a:bodyPr lIns="45719" rIns="45719" anchor="ctr"/>
          <a:lstStyle/>
          <a:p>
            <a:pPr defTabSz="457200">
              <a:defRPr sz="1800">
                <a:solidFill>
                  <a:srgbClr val="FFFFFF"/>
                </a:solidFill>
              </a:defRPr>
            </a:pPr>
          </a:p>
        </p:txBody>
      </p:sp>
      <p:grpSp>
        <p:nvGrpSpPr>
          <p:cNvPr id="683" name="Group 683"/>
          <p:cNvGrpSpPr/>
          <p:nvPr/>
        </p:nvGrpSpPr>
        <p:grpSpPr>
          <a:xfrm>
            <a:off x="3849687" y="5468937"/>
            <a:ext cx="2466976" cy="650241"/>
            <a:chOff x="0" y="0"/>
            <a:chExt cx="2466974" cy="650240"/>
          </a:xfrm>
        </p:grpSpPr>
        <p:sp>
          <p:nvSpPr>
            <p:cNvPr id="676" name="Shape 676"/>
            <p:cNvSpPr/>
            <p:nvPr/>
          </p:nvSpPr>
          <p:spPr>
            <a:xfrm>
              <a:off x="1204502" y="0"/>
              <a:ext cx="96049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spcBef>
                  <a:spcPts val="1000"/>
                </a:spcBef>
                <a:defRPr sz="1800">
                  <a:solidFill>
                    <a:srgbClr val="FFFFFF"/>
                  </a:solidFill>
                </a:defRPr>
              </a:lvl1pPr>
            </a:lstStyle>
            <a:p>
              <a:pPr/>
              <a:r>
                <a:t>1995     </a:t>
              </a:r>
            </a:p>
          </p:txBody>
        </p:sp>
        <p:sp>
          <p:nvSpPr>
            <p:cNvPr id="677" name="Shape 677"/>
            <p:cNvSpPr/>
            <p:nvPr/>
          </p:nvSpPr>
          <p:spPr>
            <a:xfrm>
              <a:off x="1603855" y="0"/>
              <a:ext cx="458936"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2000</a:t>
              </a:r>
            </a:p>
          </p:txBody>
        </p:sp>
        <p:sp>
          <p:nvSpPr>
            <p:cNvPr id="678" name="Shape 678"/>
            <p:cNvSpPr/>
            <p:nvPr/>
          </p:nvSpPr>
          <p:spPr>
            <a:xfrm>
              <a:off x="2008040"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2005</a:t>
              </a:r>
            </a:p>
          </p:txBody>
        </p:sp>
        <p:grpSp>
          <p:nvGrpSpPr>
            <p:cNvPr id="682" name="Group 682"/>
            <p:cNvGrpSpPr/>
            <p:nvPr/>
          </p:nvGrpSpPr>
          <p:grpSpPr>
            <a:xfrm>
              <a:off x="0" y="-1"/>
              <a:ext cx="1262473" cy="650242"/>
              <a:chOff x="0" y="0"/>
              <a:chExt cx="1262472" cy="650240"/>
            </a:xfrm>
          </p:grpSpPr>
          <p:sp>
            <p:nvSpPr>
              <p:cNvPr id="679" name="Shape 679"/>
              <p:cNvSpPr/>
              <p:nvPr/>
            </p:nvSpPr>
            <p:spPr>
              <a:xfrm>
                <a:off x="0"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1980</a:t>
                </a:r>
              </a:p>
            </p:txBody>
          </p:sp>
          <p:sp>
            <p:nvSpPr>
              <p:cNvPr id="680" name="Shape 680"/>
              <p:cNvSpPr/>
              <p:nvPr/>
            </p:nvSpPr>
            <p:spPr>
              <a:xfrm>
                <a:off x="397743" y="0"/>
                <a:ext cx="460546"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1985</a:t>
                </a:r>
              </a:p>
            </p:txBody>
          </p:sp>
          <p:sp>
            <p:nvSpPr>
              <p:cNvPr id="681" name="Shape 681"/>
              <p:cNvSpPr/>
              <p:nvPr/>
            </p:nvSpPr>
            <p:spPr>
              <a:xfrm>
                <a:off x="803538"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1990</a:t>
                </a:r>
              </a:p>
            </p:txBody>
          </p:sp>
        </p:grpSp>
      </p:grpSp>
      <p:grpSp>
        <p:nvGrpSpPr>
          <p:cNvPr id="691" name="Group 691"/>
          <p:cNvGrpSpPr/>
          <p:nvPr/>
        </p:nvGrpSpPr>
        <p:grpSpPr>
          <a:xfrm>
            <a:off x="6369050" y="5468937"/>
            <a:ext cx="2466975" cy="650241"/>
            <a:chOff x="0" y="0"/>
            <a:chExt cx="2466974" cy="650240"/>
          </a:xfrm>
        </p:grpSpPr>
        <p:sp>
          <p:nvSpPr>
            <p:cNvPr id="684" name="Shape 684"/>
            <p:cNvSpPr/>
            <p:nvPr/>
          </p:nvSpPr>
          <p:spPr>
            <a:xfrm>
              <a:off x="1204502" y="0"/>
              <a:ext cx="74618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spcBef>
                  <a:spcPts val="1000"/>
                </a:spcBef>
                <a:defRPr sz="1800">
                  <a:solidFill>
                    <a:srgbClr val="FFFFFF"/>
                  </a:solidFill>
                </a:defRPr>
              </a:lvl1pPr>
            </a:lstStyle>
            <a:p>
              <a:pPr/>
              <a:r>
                <a:t>1995  </a:t>
              </a:r>
            </a:p>
          </p:txBody>
        </p:sp>
        <p:sp>
          <p:nvSpPr>
            <p:cNvPr id="685" name="Shape 685"/>
            <p:cNvSpPr/>
            <p:nvPr/>
          </p:nvSpPr>
          <p:spPr>
            <a:xfrm>
              <a:off x="1603855" y="0"/>
              <a:ext cx="458936"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2000</a:t>
              </a:r>
            </a:p>
          </p:txBody>
        </p:sp>
        <p:sp>
          <p:nvSpPr>
            <p:cNvPr id="686" name="Shape 686"/>
            <p:cNvSpPr/>
            <p:nvPr/>
          </p:nvSpPr>
          <p:spPr>
            <a:xfrm>
              <a:off x="2008040"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2005</a:t>
              </a:r>
            </a:p>
          </p:txBody>
        </p:sp>
        <p:grpSp>
          <p:nvGrpSpPr>
            <p:cNvPr id="690" name="Group 690"/>
            <p:cNvGrpSpPr/>
            <p:nvPr/>
          </p:nvGrpSpPr>
          <p:grpSpPr>
            <a:xfrm>
              <a:off x="0" y="-1"/>
              <a:ext cx="1262473" cy="650242"/>
              <a:chOff x="0" y="0"/>
              <a:chExt cx="1262472" cy="650240"/>
            </a:xfrm>
          </p:grpSpPr>
          <p:sp>
            <p:nvSpPr>
              <p:cNvPr id="687" name="Shape 687"/>
              <p:cNvSpPr/>
              <p:nvPr/>
            </p:nvSpPr>
            <p:spPr>
              <a:xfrm>
                <a:off x="0"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1980</a:t>
                </a:r>
              </a:p>
            </p:txBody>
          </p:sp>
          <p:sp>
            <p:nvSpPr>
              <p:cNvPr id="688" name="Shape 688"/>
              <p:cNvSpPr/>
              <p:nvPr/>
            </p:nvSpPr>
            <p:spPr>
              <a:xfrm>
                <a:off x="397743" y="0"/>
                <a:ext cx="460546"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1985</a:t>
                </a:r>
              </a:p>
            </p:txBody>
          </p:sp>
          <p:sp>
            <p:nvSpPr>
              <p:cNvPr id="689" name="Shape 689"/>
              <p:cNvSpPr/>
              <p:nvPr/>
            </p:nvSpPr>
            <p:spPr>
              <a:xfrm>
                <a:off x="803538"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1990</a:t>
                </a:r>
              </a:p>
            </p:txBody>
          </p:sp>
        </p:grpSp>
      </p:grpSp>
      <p:sp>
        <p:nvSpPr>
          <p:cNvPr id="692" name="Shape 692"/>
          <p:cNvSpPr/>
          <p:nvPr/>
        </p:nvSpPr>
        <p:spPr>
          <a:xfrm>
            <a:off x="1331912" y="4857750"/>
            <a:ext cx="7343776" cy="0"/>
          </a:xfrm>
          <a:prstGeom prst="line">
            <a:avLst/>
          </a:prstGeom>
          <a:ln>
            <a:solidFill>
              <a:srgbClr val="FFFFFF"/>
            </a:solidFill>
            <a:prstDash val="sysDot"/>
          </a:ln>
        </p:spPr>
        <p:txBody>
          <a:bodyPr lIns="45719" rIns="45719"/>
          <a:lstStyle/>
          <a:p>
            <a:pPr>
              <a:defRPr>
                <a:solidFill>
                  <a:srgbClr val="FFFFFF"/>
                </a:solidFill>
              </a:defRPr>
            </a:pPr>
          </a:p>
        </p:txBody>
      </p:sp>
      <p:sp>
        <p:nvSpPr>
          <p:cNvPr id="693" name="Shape 693"/>
          <p:cNvSpPr/>
          <p:nvPr/>
        </p:nvSpPr>
        <p:spPr>
          <a:xfrm>
            <a:off x="1692275" y="6092825"/>
            <a:ext cx="2087563"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000"/>
              </a:spcBef>
              <a:defRPr sz="1800">
                <a:solidFill>
                  <a:srgbClr val="FFFFFF"/>
                </a:solidFill>
              </a:defRPr>
            </a:lvl1pPr>
          </a:lstStyle>
          <a:p>
            <a:pPr/>
            <a:r>
              <a:t>Calendar year</a:t>
            </a:r>
          </a:p>
        </p:txBody>
      </p:sp>
      <p:sp>
        <p:nvSpPr>
          <p:cNvPr id="694" name="Shape 694"/>
          <p:cNvSpPr/>
          <p:nvPr/>
        </p:nvSpPr>
        <p:spPr>
          <a:xfrm>
            <a:off x="4284662" y="6092825"/>
            <a:ext cx="2232026"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000"/>
              </a:spcBef>
              <a:defRPr sz="1800">
                <a:solidFill>
                  <a:srgbClr val="FFFFFF"/>
                </a:solidFill>
              </a:defRPr>
            </a:lvl1pPr>
          </a:lstStyle>
          <a:p>
            <a:pPr/>
            <a:r>
              <a:t>Calendar year</a:t>
            </a:r>
          </a:p>
        </p:txBody>
      </p:sp>
      <p:sp>
        <p:nvSpPr>
          <p:cNvPr id="695" name="Shape 695"/>
          <p:cNvSpPr/>
          <p:nvPr/>
        </p:nvSpPr>
        <p:spPr>
          <a:xfrm>
            <a:off x="6659562" y="6092825"/>
            <a:ext cx="1944688"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000"/>
              </a:spcBef>
              <a:defRPr sz="1800">
                <a:solidFill>
                  <a:srgbClr val="FFFFFF"/>
                </a:solidFill>
              </a:defRPr>
            </a:lvl1pPr>
          </a:lstStyle>
          <a:p>
            <a:pPr/>
            <a:r>
              <a:t>Calendar year</a:t>
            </a:r>
          </a:p>
        </p:txBody>
      </p:sp>
      <p:sp>
        <p:nvSpPr>
          <p:cNvPr id="696" name="Shape 696"/>
          <p:cNvSpPr/>
          <p:nvPr/>
        </p:nvSpPr>
        <p:spPr>
          <a:xfrm>
            <a:off x="4284662" y="1268412"/>
            <a:ext cx="1655763"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400"/>
              </a:spcBef>
              <a:defRPr b="1" sz="2400">
                <a:solidFill>
                  <a:srgbClr val="FFFFFF"/>
                </a:solidFill>
              </a:defRPr>
            </a:lvl1pPr>
          </a:lstStyle>
          <a:p>
            <a:pPr/>
            <a:r>
              <a:t>Breast</a:t>
            </a:r>
          </a:p>
        </p:txBody>
      </p:sp>
      <p:sp>
        <p:nvSpPr>
          <p:cNvPr id="697" name="Shape 697"/>
          <p:cNvSpPr/>
          <p:nvPr/>
        </p:nvSpPr>
        <p:spPr>
          <a:xfrm>
            <a:off x="6659562" y="1265237"/>
            <a:ext cx="179863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400"/>
              </a:spcBef>
              <a:defRPr b="1" sz="2400">
                <a:solidFill>
                  <a:srgbClr val="FFFFFF"/>
                </a:solidFill>
              </a:defRPr>
            </a:lvl1pPr>
          </a:lstStyle>
          <a:p>
            <a:pPr/>
            <a:r>
              <a:t>Prostate</a:t>
            </a:r>
          </a:p>
        </p:txBody>
      </p:sp>
      <p:sp>
        <p:nvSpPr>
          <p:cNvPr id="698" name="Shape 698"/>
          <p:cNvSpPr/>
          <p:nvPr/>
        </p:nvSpPr>
        <p:spPr>
          <a:xfrm flipV="1">
            <a:off x="3851275" y="1773237"/>
            <a:ext cx="0" cy="4246563"/>
          </a:xfrm>
          <a:prstGeom prst="line">
            <a:avLst/>
          </a:prstGeom>
          <a:ln>
            <a:solidFill>
              <a:srgbClr val="FFFFFF"/>
            </a:solidFill>
          </a:ln>
        </p:spPr>
        <p:txBody>
          <a:bodyPr lIns="45719" rIns="45719"/>
          <a:lstStyle/>
          <a:p>
            <a:pPr>
              <a:defRPr>
                <a:solidFill>
                  <a:srgbClr val="FFFFFF"/>
                </a:solidFill>
              </a:defRPr>
            </a:pPr>
          </a:p>
        </p:txBody>
      </p:sp>
      <p:sp>
        <p:nvSpPr>
          <p:cNvPr id="699" name="Shape 699"/>
          <p:cNvSpPr/>
          <p:nvPr/>
        </p:nvSpPr>
        <p:spPr>
          <a:xfrm flipV="1">
            <a:off x="6372225" y="1773237"/>
            <a:ext cx="0" cy="4246563"/>
          </a:xfrm>
          <a:prstGeom prst="line">
            <a:avLst/>
          </a:prstGeom>
          <a:ln>
            <a:solidFill>
              <a:srgbClr val="FFFFFF"/>
            </a:solidFill>
          </a:ln>
        </p:spPr>
        <p:txBody>
          <a:bodyPr lIns="45719" rIns="45719"/>
          <a:lstStyle/>
          <a:p>
            <a:pPr>
              <a:defRPr>
                <a:solidFill>
                  <a:srgbClr val="FFFFFF"/>
                </a:solidFill>
              </a:defRPr>
            </a:pPr>
          </a:p>
        </p:txBody>
      </p:sp>
      <p:grpSp>
        <p:nvGrpSpPr>
          <p:cNvPr id="741" name="Group 741"/>
          <p:cNvGrpSpPr/>
          <p:nvPr/>
        </p:nvGrpSpPr>
        <p:grpSpPr>
          <a:xfrm>
            <a:off x="-1" y="0"/>
            <a:ext cx="9144001" cy="6119178"/>
            <a:chOff x="0" y="0"/>
            <a:chExt cx="9144000" cy="6119177"/>
          </a:xfrm>
        </p:grpSpPr>
        <p:sp>
          <p:nvSpPr>
            <p:cNvPr id="700" name="Shape 700"/>
            <p:cNvSpPr/>
            <p:nvPr/>
          </p:nvSpPr>
          <p:spPr>
            <a:xfrm>
              <a:off x="1331912" y="5445125"/>
              <a:ext cx="7272339" cy="0"/>
            </a:xfrm>
            <a:prstGeom prst="line">
              <a:avLst/>
            </a:prstGeom>
            <a:noFill/>
            <a:ln w="952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701" name="Shape 701"/>
            <p:cNvSpPr/>
            <p:nvPr/>
          </p:nvSpPr>
          <p:spPr>
            <a:xfrm>
              <a:off x="1476375" y="4516437"/>
              <a:ext cx="107950" cy="928688"/>
            </a:xfrm>
            <a:prstGeom prst="rect">
              <a:avLst/>
            </a:prstGeom>
            <a:solidFill>
              <a:srgbClr val="000000"/>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2" name="Shape 702" descr="Diagonales larges vers le haut"/>
            <p:cNvSpPr/>
            <p:nvPr/>
          </p:nvSpPr>
          <p:spPr>
            <a:xfrm>
              <a:off x="1584325" y="4476750"/>
              <a:ext cx="107950" cy="968375"/>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3" name="Shape 703"/>
            <p:cNvSpPr/>
            <p:nvPr/>
          </p:nvSpPr>
          <p:spPr>
            <a:xfrm>
              <a:off x="1871662" y="4389437"/>
              <a:ext cx="107951" cy="1050926"/>
            </a:xfrm>
            <a:prstGeom prst="rect">
              <a:avLst/>
            </a:prstGeom>
            <a:solidFill>
              <a:srgbClr val="000000"/>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4" name="Shape 704" descr="Diagonales larges vers le haut"/>
            <p:cNvSpPr/>
            <p:nvPr/>
          </p:nvSpPr>
          <p:spPr>
            <a:xfrm>
              <a:off x="1979612" y="4364037"/>
              <a:ext cx="107951" cy="1079501"/>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5" name="Shape 705"/>
            <p:cNvSpPr/>
            <p:nvPr/>
          </p:nvSpPr>
          <p:spPr>
            <a:xfrm>
              <a:off x="2268537" y="4275137"/>
              <a:ext cx="107951" cy="1169988"/>
            </a:xfrm>
            <a:prstGeom prst="rect">
              <a:avLst/>
            </a:prstGeom>
            <a:solidFill>
              <a:srgbClr val="000000"/>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6" name="Shape 706" descr="Diagonales larges vers le haut"/>
            <p:cNvSpPr/>
            <p:nvPr/>
          </p:nvSpPr>
          <p:spPr>
            <a:xfrm>
              <a:off x="2376487" y="4246562"/>
              <a:ext cx="107951" cy="1198563"/>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7" name="Shape 707"/>
            <p:cNvSpPr/>
            <p:nvPr/>
          </p:nvSpPr>
          <p:spPr>
            <a:xfrm>
              <a:off x="2663825" y="4167187"/>
              <a:ext cx="107950" cy="1277938"/>
            </a:xfrm>
            <a:prstGeom prst="rect">
              <a:avLst/>
            </a:prstGeom>
            <a:solidFill>
              <a:srgbClr val="000000"/>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8" name="Shape 708" descr="Diagonales larges vers le haut"/>
            <p:cNvSpPr/>
            <p:nvPr/>
          </p:nvSpPr>
          <p:spPr>
            <a:xfrm>
              <a:off x="2771775" y="4113212"/>
              <a:ext cx="107950" cy="1331913"/>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09" name="Shape 709"/>
            <p:cNvSpPr/>
            <p:nvPr/>
          </p:nvSpPr>
          <p:spPr>
            <a:xfrm>
              <a:off x="3059112" y="4079875"/>
              <a:ext cx="107951" cy="1363663"/>
            </a:xfrm>
            <a:prstGeom prst="rect">
              <a:avLst/>
            </a:prstGeom>
            <a:solidFill>
              <a:srgbClr val="000000"/>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10" name="Shape 710" descr="Diagonales larges vers le haut"/>
            <p:cNvSpPr/>
            <p:nvPr/>
          </p:nvSpPr>
          <p:spPr>
            <a:xfrm>
              <a:off x="3167062" y="3960812"/>
              <a:ext cx="107951" cy="1482726"/>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11" name="Shape 711"/>
            <p:cNvSpPr/>
            <p:nvPr/>
          </p:nvSpPr>
          <p:spPr>
            <a:xfrm>
              <a:off x="3454400" y="4008437"/>
              <a:ext cx="107950" cy="1436689"/>
            </a:xfrm>
            <a:prstGeom prst="rect">
              <a:avLst/>
            </a:prstGeom>
            <a:solidFill>
              <a:srgbClr val="000000"/>
            </a:solid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12" name="Shape 712" descr="Diagonales larges vers le haut"/>
            <p:cNvSpPr/>
            <p:nvPr/>
          </p:nvSpPr>
          <p:spPr>
            <a:xfrm>
              <a:off x="3562350" y="3789362"/>
              <a:ext cx="107950" cy="1655763"/>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grpSp>
          <p:nvGrpSpPr>
            <p:cNvPr id="720" name="Group 720"/>
            <p:cNvGrpSpPr/>
            <p:nvPr/>
          </p:nvGrpSpPr>
          <p:grpSpPr>
            <a:xfrm>
              <a:off x="1338262" y="5468937"/>
              <a:ext cx="2466976" cy="650241"/>
              <a:chOff x="0" y="0"/>
              <a:chExt cx="2466974" cy="650240"/>
            </a:xfrm>
          </p:grpSpPr>
          <p:sp>
            <p:nvSpPr>
              <p:cNvPr id="713" name="Shape 713"/>
              <p:cNvSpPr/>
              <p:nvPr/>
            </p:nvSpPr>
            <p:spPr>
              <a:xfrm>
                <a:off x="1204502" y="0"/>
                <a:ext cx="817623"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spcBef>
                    <a:spcPts val="1000"/>
                  </a:spcBef>
                  <a:defRPr sz="1800">
                    <a:solidFill>
                      <a:srgbClr val="FFFFFF"/>
                    </a:solidFill>
                  </a:defRPr>
                </a:lvl1pPr>
              </a:lstStyle>
              <a:p>
                <a:pPr/>
                <a:r>
                  <a:t>1995   </a:t>
                </a:r>
              </a:p>
            </p:txBody>
          </p:sp>
          <p:sp>
            <p:nvSpPr>
              <p:cNvPr id="714" name="Shape 714"/>
              <p:cNvSpPr/>
              <p:nvPr/>
            </p:nvSpPr>
            <p:spPr>
              <a:xfrm>
                <a:off x="1603855" y="0"/>
                <a:ext cx="458936"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2000</a:t>
                </a:r>
              </a:p>
            </p:txBody>
          </p:sp>
          <p:sp>
            <p:nvSpPr>
              <p:cNvPr id="715" name="Shape 715"/>
              <p:cNvSpPr/>
              <p:nvPr/>
            </p:nvSpPr>
            <p:spPr>
              <a:xfrm>
                <a:off x="2008040"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2005</a:t>
                </a:r>
              </a:p>
            </p:txBody>
          </p:sp>
          <p:grpSp>
            <p:nvGrpSpPr>
              <p:cNvPr id="719" name="Group 719"/>
              <p:cNvGrpSpPr/>
              <p:nvPr/>
            </p:nvGrpSpPr>
            <p:grpSpPr>
              <a:xfrm>
                <a:off x="0" y="-1"/>
                <a:ext cx="1262473" cy="650242"/>
                <a:chOff x="0" y="0"/>
                <a:chExt cx="1262472" cy="650240"/>
              </a:xfrm>
            </p:grpSpPr>
            <p:sp>
              <p:nvSpPr>
                <p:cNvPr id="716" name="Shape 716"/>
                <p:cNvSpPr/>
                <p:nvPr/>
              </p:nvSpPr>
              <p:spPr>
                <a:xfrm>
                  <a:off x="0"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1980</a:t>
                  </a:r>
                </a:p>
              </p:txBody>
            </p:sp>
            <p:sp>
              <p:nvSpPr>
                <p:cNvPr id="717" name="Shape 717"/>
                <p:cNvSpPr/>
                <p:nvPr/>
              </p:nvSpPr>
              <p:spPr>
                <a:xfrm>
                  <a:off x="397743" y="0"/>
                  <a:ext cx="460546"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1985</a:t>
                  </a:r>
                </a:p>
              </p:txBody>
            </p:sp>
            <p:sp>
              <p:nvSpPr>
                <p:cNvPr id="718" name="Shape 718"/>
                <p:cNvSpPr/>
                <p:nvPr/>
              </p:nvSpPr>
              <p:spPr>
                <a:xfrm>
                  <a:off x="803538" y="0"/>
                  <a:ext cx="458935"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1990</a:t>
                  </a:r>
                </a:p>
              </p:txBody>
            </p:sp>
          </p:grpSp>
        </p:grpSp>
        <p:sp>
          <p:nvSpPr>
            <p:cNvPr id="721" name="Shape 721"/>
            <p:cNvSpPr/>
            <p:nvPr/>
          </p:nvSpPr>
          <p:spPr>
            <a:xfrm flipV="1">
              <a:off x="1331912" y="1733549"/>
              <a:ext cx="1" cy="3709989"/>
            </a:xfrm>
            <a:prstGeom prst="line">
              <a:avLst/>
            </a:prstGeom>
            <a:noFill/>
            <a:ln w="9525"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sp>
          <p:nvSpPr>
            <p:cNvPr id="722" name="Shape 722"/>
            <p:cNvSpPr/>
            <p:nvPr/>
          </p:nvSpPr>
          <p:spPr>
            <a:xfrm>
              <a:off x="1331912" y="4318000"/>
              <a:ext cx="7343776" cy="0"/>
            </a:xfrm>
            <a:prstGeom prst="line">
              <a:avLst/>
            </a:prstGeom>
            <a:noFill/>
            <a:ln w="9525" cap="flat">
              <a:solidFill>
                <a:srgbClr val="FFFFFF"/>
              </a:solidFill>
              <a:prstDash val="sysDot"/>
              <a:round/>
            </a:ln>
            <a:effectLst/>
          </p:spPr>
          <p:txBody>
            <a:bodyPr wrap="square" lIns="45719" tIns="45719" rIns="45719" bIns="45719" numCol="1" anchor="t">
              <a:noAutofit/>
            </a:bodyPr>
            <a:lstStyle/>
            <a:p>
              <a:pPr>
                <a:defRPr>
                  <a:solidFill>
                    <a:srgbClr val="FFFFFF"/>
                  </a:solidFill>
                </a:defRPr>
              </a:pPr>
            </a:p>
          </p:txBody>
        </p:sp>
        <p:sp>
          <p:nvSpPr>
            <p:cNvPr id="723" name="Shape 723"/>
            <p:cNvSpPr/>
            <p:nvPr/>
          </p:nvSpPr>
          <p:spPr>
            <a:xfrm>
              <a:off x="1331912" y="3778250"/>
              <a:ext cx="7343776" cy="0"/>
            </a:xfrm>
            <a:prstGeom prst="line">
              <a:avLst/>
            </a:prstGeom>
            <a:noFill/>
            <a:ln w="9525" cap="flat">
              <a:solidFill>
                <a:srgbClr val="FFFFFF"/>
              </a:solidFill>
              <a:prstDash val="sysDot"/>
              <a:round/>
            </a:ln>
            <a:effectLst/>
          </p:spPr>
          <p:txBody>
            <a:bodyPr wrap="square" lIns="45719" tIns="45719" rIns="45719" bIns="45719" numCol="1" anchor="t">
              <a:noAutofit/>
            </a:bodyPr>
            <a:lstStyle/>
            <a:p>
              <a:pPr>
                <a:defRPr>
                  <a:solidFill>
                    <a:srgbClr val="FFFFFF"/>
                  </a:solidFill>
                </a:defRPr>
              </a:pPr>
            </a:p>
          </p:txBody>
        </p:sp>
        <p:sp>
          <p:nvSpPr>
            <p:cNvPr id="724" name="Shape 724"/>
            <p:cNvSpPr/>
            <p:nvPr/>
          </p:nvSpPr>
          <p:spPr>
            <a:xfrm>
              <a:off x="1331912" y="3238500"/>
              <a:ext cx="7343776" cy="0"/>
            </a:xfrm>
            <a:prstGeom prst="line">
              <a:avLst/>
            </a:prstGeom>
            <a:noFill/>
            <a:ln w="9525" cap="flat">
              <a:solidFill>
                <a:srgbClr val="FFFFFF"/>
              </a:solidFill>
              <a:prstDash val="sysDot"/>
              <a:round/>
            </a:ln>
            <a:effectLst/>
          </p:spPr>
          <p:txBody>
            <a:bodyPr wrap="square" lIns="45719" tIns="45719" rIns="45719" bIns="45719" numCol="1" anchor="t">
              <a:noAutofit/>
            </a:bodyPr>
            <a:lstStyle/>
            <a:p>
              <a:pPr>
                <a:defRPr>
                  <a:solidFill>
                    <a:srgbClr val="FFFFFF"/>
                  </a:solidFill>
                </a:defRPr>
              </a:pPr>
            </a:p>
          </p:txBody>
        </p:sp>
        <p:sp>
          <p:nvSpPr>
            <p:cNvPr id="725" name="Shape 725"/>
            <p:cNvSpPr/>
            <p:nvPr/>
          </p:nvSpPr>
          <p:spPr>
            <a:xfrm>
              <a:off x="1330325" y="2698750"/>
              <a:ext cx="7343776" cy="0"/>
            </a:xfrm>
            <a:prstGeom prst="line">
              <a:avLst/>
            </a:prstGeom>
            <a:noFill/>
            <a:ln w="9525" cap="flat">
              <a:solidFill>
                <a:srgbClr val="FFFFFF"/>
              </a:solidFill>
              <a:prstDash val="sysDot"/>
              <a:round/>
            </a:ln>
            <a:effectLst/>
          </p:spPr>
          <p:txBody>
            <a:bodyPr wrap="square" lIns="45719" tIns="45719" rIns="45719" bIns="45719" numCol="1" anchor="t">
              <a:noAutofit/>
            </a:bodyPr>
            <a:lstStyle/>
            <a:p>
              <a:pPr>
                <a:defRPr>
                  <a:solidFill>
                    <a:srgbClr val="FFFFFF"/>
                  </a:solidFill>
                </a:defRPr>
              </a:pPr>
            </a:p>
          </p:txBody>
        </p:sp>
        <p:sp>
          <p:nvSpPr>
            <p:cNvPr id="726" name="Shape 726"/>
            <p:cNvSpPr/>
            <p:nvPr/>
          </p:nvSpPr>
          <p:spPr>
            <a:xfrm>
              <a:off x="1331912" y="2159000"/>
              <a:ext cx="7343776" cy="0"/>
            </a:xfrm>
            <a:prstGeom prst="line">
              <a:avLst/>
            </a:prstGeom>
            <a:noFill/>
            <a:ln w="9525" cap="flat">
              <a:solidFill>
                <a:srgbClr val="FFFFFF"/>
              </a:solidFill>
              <a:prstDash val="sysDot"/>
              <a:round/>
            </a:ln>
            <a:effectLst/>
          </p:spPr>
          <p:txBody>
            <a:bodyPr wrap="square" lIns="45719" tIns="45719" rIns="45719" bIns="45719" numCol="1" anchor="t">
              <a:noAutofit/>
            </a:bodyPr>
            <a:lstStyle/>
            <a:p>
              <a:pPr>
                <a:defRPr>
                  <a:solidFill>
                    <a:srgbClr val="FFFFFF"/>
                  </a:solidFill>
                </a:defRPr>
              </a:pPr>
            </a:p>
          </p:txBody>
        </p:sp>
        <p:sp>
          <p:nvSpPr>
            <p:cNvPr id="727" name="Shape 727"/>
            <p:cNvSpPr/>
            <p:nvPr/>
          </p:nvSpPr>
          <p:spPr>
            <a:xfrm>
              <a:off x="466725" y="4652962"/>
              <a:ext cx="108108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10000</a:t>
              </a:r>
            </a:p>
          </p:txBody>
        </p:sp>
        <p:sp>
          <p:nvSpPr>
            <p:cNvPr id="728" name="Shape 728"/>
            <p:cNvSpPr/>
            <p:nvPr/>
          </p:nvSpPr>
          <p:spPr>
            <a:xfrm>
              <a:off x="468312" y="4148137"/>
              <a:ext cx="108108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20000</a:t>
              </a:r>
            </a:p>
          </p:txBody>
        </p:sp>
        <p:sp>
          <p:nvSpPr>
            <p:cNvPr id="729" name="Shape 729"/>
            <p:cNvSpPr/>
            <p:nvPr/>
          </p:nvSpPr>
          <p:spPr>
            <a:xfrm>
              <a:off x="466725" y="3573462"/>
              <a:ext cx="108108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30000</a:t>
              </a:r>
            </a:p>
          </p:txBody>
        </p:sp>
        <p:sp>
          <p:nvSpPr>
            <p:cNvPr id="730" name="Shape 730"/>
            <p:cNvSpPr/>
            <p:nvPr/>
          </p:nvSpPr>
          <p:spPr>
            <a:xfrm>
              <a:off x="466725" y="3068637"/>
              <a:ext cx="108108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40000</a:t>
              </a:r>
            </a:p>
          </p:txBody>
        </p:sp>
        <p:sp>
          <p:nvSpPr>
            <p:cNvPr id="731" name="Shape 731"/>
            <p:cNvSpPr/>
            <p:nvPr/>
          </p:nvSpPr>
          <p:spPr>
            <a:xfrm>
              <a:off x="468312" y="2492375"/>
              <a:ext cx="1081088"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50000</a:t>
              </a:r>
            </a:p>
          </p:txBody>
        </p:sp>
        <p:sp>
          <p:nvSpPr>
            <p:cNvPr id="732" name="Shape 732"/>
            <p:cNvSpPr/>
            <p:nvPr/>
          </p:nvSpPr>
          <p:spPr>
            <a:xfrm>
              <a:off x="466725" y="1989137"/>
              <a:ext cx="108108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60000</a:t>
              </a:r>
            </a:p>
          </p:txBody>
        </p:sp>
        <p:sp>
          <p:nvSpPr>
            <p:cNvPr id="733" name="Shape 733"/>
            <p:cNvSpPr/>
            <p:nvPr/>
          </p:nvSpPr>
          <p:spPr>
            <a:xfrm>
              <a:off x="323850" y="1052512"/>
              <a:ext cx="1152525"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Cases per year</a:t>
              </a:r>
            </a:p>
          </p:txBody>
        </p:sp>
        <p:sp>
          <p:nvSpPr>
            <p:cNvPr id="734" name="Shape 734"/>
            <p:cNvSpPr/>
            <p:nvPr/>
          </p:nvSpPr>
          <p:spPr>
            <a:xfrm>
              <a:off x="2124075" y="1268412"/>
              <a:ext cx="1079500"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400"/>
                </a:spcBef>
                <a:defRPr b="1" sz="2400">
                  <a:solidFill>
                    <a:srgbClr val="FFFFFF"/>
                  </a:solidFill>
                </a:defRPr>
              </a:lvl1pPr>
            </a:lstStyle>
            <a:p>
              <a:pPr/>
              <a:r>
                <a:t>Lung</a:t>
              </a:r>
            </a:p>
          </p:txBody>
        </p:sp>
        <p:sp>
          <p:nvSpPr>
            <p:cNvPr id="735" name="Shape 735"/>
            <p:cNvSpPr/>
            <p:nvPr/>
          </p:nvSpPr>
          <p:spPr>
            <a:xfrm>
              <a:off x="-1" y="0"/>
              <a:ext cx="9144002" cy="787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spcBef>
                  <a:spcPts val="1000"/>
                </a:spcBef>
                <a:defRPr sz="1800">
                  <a:solidFill>
                    <a:srgbClr val="FFFFFF"/>
                  </a:solidFill>
                </a:defRPr>
              </a:pPr>
              <a:r>
                <a:t>Autres constatations</a:t>
              </a:r>
              <a:r>
                <a:rPr b="1"/>
                <a:t> </a:t>
              </a:r>
              <a:r>
                <a:t>en faveur du surdiagnostic</a:t>
              </a:r>
            </a:p>
            <a:p>
              <a:pPr algn="ctr" defTabSz="457200">
                <a:spcBef>
                  <a:spcPts val="1000"/>
                </a:spcBef>
                <a:defRPr b="1" sz="1800">
                  <a:solidFill>
                    <a:srgbClr val="FFFFFF"/>
                  </a:solidFill>
                </a:defRPr>
              </a:pPr>
              <a:r>
                <a:t>Cancer death and diagnosis for lung, breast and prostate</a:t>
              </a:r>
              <a:r>
                <a:rPr b="0"/>
                <a:t>.</a:t>
              </a:r>
              <a:r>
                <a:t>    </a:t>
              </a:r>
              <a:r>
                <a:rPr b="0" sz="1400"/>
                <a:t> 1980-2005</a:t>
              </a:r>
            </a:p>
          </p:txBody>
        </p:sp>
        <p:sp>
          <p:nvSpPr>
            <p:cNvPr id="736" name="Shape 736"/>
            <p:cNvSpPr/>
            <p:nvPr/>
          </p:nvSpPr>
          <p:spPr>
            <a:xfrm>
              <a:off x="2987675" y="1085849"/>
              <a:ext cx="144463" cy="142877"/>
            </a:xfrm>
            <a:prstGeom prst="rect">
              <a:avLst/>
            </a:prstGeom>
            <a:solidFill>
              <a:srgbClr val="FFFFFF"/>
            </a:solidFill>
            <a:ln w="9525" cap="flat">
              <a:solidFill>
                <a:srgbClr val="FFFFFF"/>
              </a:solidFill>
              <a:prstDash val="solid"/>
              <a:round/>
            </a:ln>
            <a:effectLst/>
          </p:spPr>
          <p:txBody>
            <a:bodyPr wrap="square" lIns="45719" tIns="45719" rIns="45719" bIns="45719" numCol="1" anchor="ctr">
              <a:noAutofit/>
            </a:bodyPr>
            <a:lstStyle/>
            <a:p>
              <a:pPr algn="ctr" defTabSz="457200">
                <a:defRPr sz="2400">
                  <a:solidFill>
                    <a:srgbClr val="0D0D0F"/>
                  </a:solidFill>
                </a:defRPr>
              </a:pPr>
            </a:p>
          </p:txBody>
        </p:sp>
        <p:sp>
          <p:nvSpPr>
            <p:cNvPr id="737" name="Shape 737"/>
            <p:cNvSpPr/>
            <p:nvPr/>
          </p:nvSpPr>
          <p:spPr>
            <a:xfrm>
              <a:off x="3203575" y="981075"/>
              <a:ext cx="1008063"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Death </a:t>
              </a:r>
            </a:p>
          </p:txBody>
        </p:sp>
        <p:sp>
          <p:nvSpPr>
            <p:cNvPr id="738" name="Shape 738" descr="Diagonales larges vers le haut"/>
            <p:cNvSpPr/>
            <p:nvPr/>
          </p:nvSpPr>
          <p:spPr>
            <a:xfrm>
              <a:off x="5292724" y="1085850"/>
              <a:ext cx="142877" cy="144463"/>
            </a:xfrm>
            <a:prstGeom prst="rect">
              <a:avLst/>
            </a:prstGeom>
            <a:blipFill rotWithShape="1">
              <a:blip r:embed="rId2"/>
              <a:srcRect l="0" t="0" r="0" b="0"/>
              <a:tile tx="0" ty="0" sx="100000" sy="100000" flip="none" algn="tl"/>
            </a:blipFill>
            <a:ln w="9525" cap="flat">
              <a:solidFill>
                <a:srgbClr val="FFFFFF"/>
              </a:solidFill>
              <a:prstDash val="solid"/>
              <a:round/>
            </a:ln>
            <a:effectLst/>
          </p:spPr>
          <p:txBody>
            <a:bodyPr wrap="square" lIns="45719" tIns="45719" rIns="45719" bIns="45719" numCol="1" anchor="ctr">
              <a:noAutofit/>
            </a:bodyPr>
            <a:lstStyle/>
            <a:p>
              <a:pPr defTabSz="457200">
                <a:defRPr sz="1800">
                  <a:solidFill>
                    <a:srgbClr val="FFFFFF"/>
                  </a:solidFill>
                </a:defRPr>
              </a:pPr>
            </a:p>
          </p:txBody>
        </p:sp>
        <p:sp>
          <p:nvSpPr>
            <p:cNvPr id="739" name="Shape 739"/>
            <p:cNvSpPr/>
            <p:nvPr/>
          </p:nvSpPr>
          <p:spPr>
            <a:xfrm>
              <a:off x="5508625" y="981075"/>
              <a:ext cx="2447925"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spcBef>
                  <a:spcPts val="1000"/>
                </a:spcBef>
                <a:defRPr sz="1800">
                  <a:solidFill>
                    <a:srgbClr val="FFFFFF"/>
                  </a:solidFill>
                </a:defRPr>
              </a:lvl1pPr>
            </a:lstStyle>
            <a:p>
              <a:pPr/>
              <a:r>
                <a:t>Diagnosis</a:t>
              </a:r>
            </a:p>
          </p:txBody>
        </p:sp>
        <p:sp>
          <p:nvSpPr>
            <p:cNvPr id="740" name="Shape 740"/>
            <p:cNvSpPr/>
            <p:nvPr/>
          </p:nvSpPr>
          <p:spPr>
            <a:xfrm>
              <a:off x="-1" y="836612"/>
              <a:ext cx="9144002" cy="1"/>
            </a:xfrm>
            <a:prstGeom prst="line">
              <a:avLst/>
            </a:prstGeom>
            <a:noFill/>
            <a:ln w="952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grpSp>
      <p:sp>
        <p:nvSpPr>
          <p:cNvPr id="742" name="Shape 742"/>
          <p:cNvSpPr/>
          <p:nvPr/>
        </p:nvSpPr>
        <p:spPr>
          <a:xfrm>
            <a:off x="2947987" y="1092200"/>
            <a:ext cx="204788" cy="188913"/>
          </a:xfrm>
          <a:prstGeom prst="rect">
            <a:avLst/>
          </a:prstGeom>
          <a:solidFill>
            <a:srgbClr val="000000"/>
          </a:solidFill>
          <a:ln>
            <a:solidFill>
              <a:srgbClr val="000000"/>
            </a:solidFill>
          </a:ln>
        </p:spPr>
        <p:txBody>
          <a:bodyPr lIns="45719" rIns="45719" anchor="ctr"/>
          <a:lstStyle/>
          <a:p>
            <a:pPr defTabSz="457200">
              <a:defRPr sz="1800">
                <a:solidFill>
                  <a:srgbClr val="FFFFFF"/>
                </a:solidFill>
              </a:defRPr>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body" idx="4294967295"/>
          </p:nvPr>
        </p:nvSpPr>
        <p:spPr>
          <a:xfrm>
            <a:off x="762000" y="493712"/>
            <a:ext cx="7200900" cy="362585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253745" indent="-253745" defTabSz="676655">
              <a:spcBef>
                <a:spcPts val="300"/>
              </a:spcBef>
              <a:buSzTx/>
              <a:buNone/>
              <a:defRPr sz="1480"/>
            </a:pPr>
            <a:r>
              <a:t> </a:t>
            </a:r>
          </a:p>
          <a:p>
            <a:pPr marL="253745" indent="-253745" defTabSz="676655">
              <a:spcBef>
                <a:spcPts val="300"/>
              </a:spcBef>
              <a:buSzTx/>
              <a:buNone/>
              <a:defRPr sz="1332" u="sng"/>
            </a:pPr>
            <a:r>
              <a:t>A :  </a:t>
            </a:r>
            <a:r>
              <a:rPr sz="1480"/>
              <a:t>Origine</a:t>
            </a:r>
            <a:r>
              <a:t> </a:t>
            </a:r>
            <a:r>
              <a:rPr u="none"/>
              <a:t>: </a:t>
            </a:r>
          </a:p>
          <a:p>
            <a:pPr marL="253745" indent="-253745" defTabSz="676655">
              <a:spcBef>
                <a:spcPts val="500"/>
              </a:spcBef>
              <a:buSzTx/>
              <a:buNone/>
              <a:defRPr sz="1332"/>
            </a:pPr>
          </a:p>
          <a:p>
            <a:pPr marL="253745" indent="-253745" defTabSz="676655">
              <a:spcBef>
                <a:spcPts val="300"/>
              </a:spcBef>
              <a:buSzTx/>
              <a:buNone/>
              <a:defRPr sz="1332"/>
            </a:pPr>
            <a:r>
              <a:t>le surdiagnostic est la manifestation concrète de 2 erreurs qui se potentialisent mutuellement :</a:t>
            </a:r>
          </a:p>
          <a:p>
            <a:pPr marL="253745" indent="-253745" defTabSz="676655">
              <a:spcBef>
                <a:spcPts val="300"/>
              </a:spcBef>
              <a:buSzTx/>
              <a:buNone/>
              <a:defRPr sz="1332"/>
            </a:pPr>
            <a:r>
              <a:t>     d’une part, la recherche par le dépistage d’images radiologiques et/ou histologiques insuffisantes pour définir la maladie cancéreuse mortelle    et </a:t>
            </a:r>
          </a:p>
          <a:p>
            <a:pPr marL="253745" indent="-253745" defTabSz="676655">
              <a:spcBef>
                <a:spcPts val="300"/>
              </a:spcBef>
              <a:buSzTx/>
              <a:buNone/>
              <a:defRPr sz="1332"/>
            </a:pPr>
            <a:r>
              <a:t>     d’autre part, une théorie de l’histoire naturelle de la maladie : le modèle Halstédien contredit par les faits.</a:t>
            </a:r>
          </a:p>
          <a:p>
            <a:pPr marL="253745" indent="-253745" defTabSz="676655">
              <a:spcBef>
                <a:spcPts val="500"/>
              </a:spcBef>
              <a:buSzTx/>
              <a:buNone/>
              <a:defRPr sz="1332"/>
            </a:pPr>
          </a:p>
          <a:p>
            <a:pPr marL="253745" indent="-253745" defTabSz="676655">
              <a:spcBef>
                <a:spcPts val="300"/>
              </a:spcBef>
              <a:buSzTx/>
              <a:buNone/>
              <a:defRPr sz="1332"/>
            </a:pPr>
            <a:r>
              <a:t>           </a:t>
            </a:r>
            <a:r>
              <a:rPr b="1"/>
              <a:t>- </a:t>
            </a:r>
            <a:r>
              <a:rPr u="sng"/>
              <a:t>1 ère cause </a:t>
            </a:r>
            <a:r>
              <a:t>)</a:t>
            </a:r>
            <a:r>
              <a:rPr b="1"/>
              <a:t> </a:t>
            </a:r>
            <a:r>
              <a:rPr u="sng"/>
              <a:t>une définition de la maladie cancéreuse basée uniquement sur la simple histologie de la tumeur. </a:t>
            </a:r>
            <a:endParaRPr u="sng"/>
          </a:p>
          <a:p>
            <a:pPr marL="253745" indent="-253745" defTabSz="676655">
              <a:spcBef>
                <a:spcPts val="300"/>
              </a:spcBef>
              <a:buSzTx/>
              <a:buNone/>
              <a:defRPr sz="1332"/>
            </a:pPr>
            <a:r>
              <a:t>     La validité de l’examen histologique est </a:t>
            </a:r>
            <a:r>
              <a:rPr u="sng"/>
              <a:t>bonne</a:t>
            </a:r>
            <a:r>
              <a:t> pour confirmer ou non une suspicion de maladie cancéreuse fondée sur la </a:t>
            </a:r>
            <a:r>
              <a:rPr u="sng"/>
              <a:t>dynamique de symptômes</a:t>
            </a:r>
            <a:r>
              <a:t>,  alors qu’elle est </a:t>
            </a:r>
            <a:r>
              <a:rPr u="sng"/>
              <a:t>mauvaise</a:t>
            </a:r>
            <a:r>
              <a:t> quand elle résulte </a:t>
            </a:r>
            <a:r>
              <a:rPr u="sng"/>
              <a:t>des tests </a:t>
            </a:r>
            <a:r>
              <a:t>de dépistage en population.</a:t>
            </a:r>
          </a:p>
        </p:txBody>
      </p:sp>
    </p:spTree>
  </p:cSld>
  <p:clrMapOvr>
    <a:masterClrMapping/>
  </p:clrMapOvr>
  <p:transition xmlns:p14="http://schemas.microsoft.com/office/powerpoint/2010/main" spd="med" advClick="1" p14:dur="1000"/>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4" name="Shape 744"/>
          <p:cNvSpPr/>
          <p:nvPr/>
        </p:nvSpPr>
        <p:spPr>
          <a:xfrm>
            <a:off x="355600" y="990600"/>
            <a:ext cx="8521700" cy="6466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defRPr>
            </a:pPr>
            <a:r>
              <a:t>Absence d’identité entre cancer histologique et maladie cancéreuse</a:t>
            </a:r>
          </a:p>
          <a:p>
            <a:pPr defTabSz="457200">
              <a:defRPr sz="1800">
                <a:solidFill>
                  <a:srgbClr val="FFFFFF"/>
                </a:solidFill>
              </a:defRPr>
            </a:pPr>
          </a:p>
          <a:p>
            <a:pPr defTabSz="457200">
              <a:defRPr sz="1800">
                <a:solidFill>
                  <a:srgbClr val="FFFFFF"/>
                </a:solidFill>
              </a:defRPr>
            </a:pPr>
            <a:r>
              <a:t>                                                              Fumeurs                     Non Fumeurs</a:t>
            </a:r>
          </a:p>
          <a:p>
            <a:pPr defTabSz="457200">
              <a:defRPr sz="1800">
                <a:solidFill>
                  <a:srgbClr val="FFFFFF"/>
                </a:solidFill>
              </a:defRPr>
            </a:pPr>
          </a:p>
          <a:p>
            <a:pPr defTabSz="457200">
              <a:defRPr sz="1800">
                <a:solidFill>
                  <a:srgbClr val="FFFFFF"/>
                </a:solidFill>
              </a:defRPr>
            </a:pPr>
            <a:r>
              <a:t>Décès par cancer du poumon              130 </a:t>
            </a:r>
            <a:r>
              <a:rPr sz="1600"/>
              <a:t>pour 100 000                       </a:t>
            </a:r>
            <a:r>
              <a:rPr b="1"/>
              <a:t>7</a:t>
            </a:r>
          </a:p>
          <a:p>
            <a:pPr defTabSz="457200">
              <a:defRPr sz="1800">
                <a:solidFill>
                  <a:srgbClr val="FFFFFF"/>
                </a:solidFill>
              </a:defRPr>
            </a:pPr>
            <a:r>
              <a:t>(médecins anglais)</a:t>
            </a:r>
          </a:p>
          <a:p>
            <a:pPr defTabSz="457200">
              <a:defRPr sz="1800">
                <a:solidFill>
                  <a:srgbClr val="FFFFFF"/>
                </a:solidFill>
              </a:defRPr>
            </a:pPr>
          </a:p>
          <a:p>
            <a:pPr defTabSz="457200">
              <a:defRPr sz="1800">
                <a:solidFill>
                  <a:srgbClr val="FFFFFF"/>
                </a:solidFill>
              </a:defRPr>
            </a:pPr>
            <a:r>
              <a:t>Diagnostics de cancers du poumon      540                                    520</a:t>
            </a:r>
          </a:p>
          <a:p>
            <a:pPr defTabSz="457200">
              <a:defRPr sz="1800">
                <a:solidFill>
                  <a:srgbClr val="FFFFFF"/>
                </a:solidFill>
              </a:defRPr>
            </a:pPr>
            <a:r>
              <a:t>Après scanner spiralé,</a:t>
            </a:r>
          </a:p>
          <a:p>
            <a:pPr defTabSz="457200">
              <a:defRPr sz="1800" u="sng">
                <a:solidFill>
                  <a:srgbClr val="FFFFFF"/>
                </a:solidFill>
              </a:defRPr>
            </a:pPr>
          </a:p>
          <a:p>
            <a:pPr defTabSz="457200">
              <a:defRPr sz="1800" u="sng">
                <a:solidFill>
                  <a:srgbClr val="FFFFFF"/>
                </a:solidFill>
              </a:defRPr>
            </a:pPr>
            <a:r>
              <a:t>Les surdiagnostics sont si nombreux qu’ils cachent même l’existence d’un facteur causal aussi fort que le tabac.</a:t>
            </a:r>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p>
          <a:p>
            <a:pPr defTabSz="457200">
              <a:defRPr sz="1600">
                <a:solidFill>
                  <a:srgbClr val="FFFFFF"/>
                </a:solidFill>
              </a:defRPr>
            </a:pPr>
          </a:p>
          <a:p>
            <a:pPr defTabSz="457200">
              <a:defRPr sz="1600">
                <a:solidFill>
                  <a:srgbClr val="FFFFFF"/>
                </a:solidFill>
              </a:defRPr>
            </a:pPr>
            <a:r>
              <a:t>* </a:t>
            </a:r>
            <a:r>
              <a:rPr sz="1400"/>
              <a:t>Source: Li F, Sone S, Abe H, et al. Low-dose computed tomography</a:t>
            </a:r>
            <a:endParaRPr sz="1400"/>
          </a:p>
          <a:p>
            <a:pPr defTabSz="457200">
              <a:defRPr sz="1400">
                <a:solidFill>
                  <a:srgbClr val="FFFFFF"/>
                </a:solidFill>
              </a:defRPr>
            </a:pPr>
            <a:r>
              <a:t>screening for lung cancer in a general population.</a:t>
            </a:r>
          </a:p>
          <a:p>
            <a:pPr defTabSz="457200">
              <a:defRPr sz="1400">
                <a:solidFill>
                  <a:srgbClr val="FFFFFF"/>
                </a:solidFill>
              </a:defRPr>
            </a:pPr>
            <a:r>
              <a:t>Acad Radiol 2003 ;10 :1013-1020.</a:t>
            </a:r>
          </a:p>
          <a:p>
            <a:pPr defTabSz="457200">
              <a:defRPr sz="1400">
                <a:solidFill>
                  <a:srgbClr val="FFFFFF"/>
                </a:solidFill>
              </a:defRPr>
            </a:pPr>
            <a:r>
              <a:t>Bernard Junod :</a:t>
            </a:r>
            <a:r>
              <a:rPr u="sng">
                <a:solidFill>
                  <a:srgbClr val="A3C145"/>
                </a:solidFill>
                <a:uFill>
                  <a:solidFill>
                    <a:srgbClr val="A3C145"/>
                  </a:solidFill>
                </a:uFill>
                <a:hlinkClick r:id="rId2" invalidUrl="" action="" tgtFrame="" tooltip="" history="1" highlightClick="0" endSnd="0"/>
              </a:rPr>
              <a:t>http://www.formindep.org/IMG/pdf/depist_surdiag_junod.pdf</a:t>
            </a:r>
          </a:p>
          <a:p>
            <a:pPr defTabSz="457200">
              <a:defRPr sz="1400">
                <a:solidFill>
                  <a:srgbClr val="FFFFFF"/>
                </a:solidFill>
              </a:defRPr>
            </a:pPr>
          </a:p>
          <a:p>
            <a:pPr defTabSz="457200">
              <a:defRPr sz="1800">
                <a:solidFill>
                  <a:srgbClr val="FFFFFF"/>
                </a:solidFill>
              </a:defRPr>
            </a:pPr>
          </a:p>
          <a:p>
            <a:pPr defTabSz="457200">
              <a:defRPr sz="1800">
                <a:solidFill>
                  <a:srgbClr val="FFFFFF"/>
                </a:solidFill>
              </a:defRPr>
            </a:pPr>
          </a:p>
        </p:txBody>
      </p:sp>
    </p:spTree>
  </p:cSld>
  <p:clrMapOvr>
    <a:masterClrMapping/>
  </p:clrMapOvr>
  <p:transition xmlns:p14="http://schemas.microsoft.com/office/powerpoint/2010/main" spd="med" advClick="1" p14:dur="1000"/>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6" name="Shape 746"/>
          <p:cNvSpPr/>
          <p:nvPr>
            <p:ph type="body" idx="4294967295"/>
          </p:nvPr>
        </p:nvSpPr>
        <p:spPr>
          <a:xfrm>
            <a:off x="1143000" y="1997074"/>
            <a:ext cx="7099300" cy="4645027"/>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buSzTx/>
              <a:buNone/>
              <a:defRPr sz="1800" u="sng"/>
            </a:pPr>
          </a:p>
          <a:p>
            <a:pPr>
              <a:lnSpc>
                <a:spcPct val="90000"/>
              </a:lnSpc>
              <a:spcBef>
                <a:spcPts val="400"/>
              </a:spcBef>
              <a:buSzTx/>
              <a:buNone/>
              <a:defRPr sz="1800" u="sng"/>
            </a:pPr>
            <a:r>
              <a:t>« La découverte de nouveaux cas de cancers canalaires in situ ne change rien à l’incidence des cancers envahissants »   G.Welch</a:t>
            </a:r>
            <a:r>
              <a:rPr u="none"/>
              <a:t>.</a:t>
            </a:r>
          </a:p>
          <a:p>
            <a:pPr>
              <a:lnSpc>
                <a:spcPct val="90000"/>
              </a:lnSpc>
              <a:buSzTx/>
              <a:buNone/>
              <a:defRPr sz="1800"/>
            </a:pPr>
          </a:p>
          <a:p>
            <a:pPr>
              <a:lnSpc>
                <a:spcPct val="90000"/>
              </a:lnSpc>
              <a:spcBef>
                <a:spcPts val="400"/>
              </a:spcBef>
              <a:buSzTx/>
              <a:buNone/>
              <a:defRPr sz="1800"/>
            </a:pPr>
            <a:r>
              <a:t>Aux Etats Unis, le taux de CDIS en 1992 a été deux fois plus important que le taux prévu à partir de celui de 1983.</a:t>
            </a:r>
          </a:p>
          <a:p>
            <a:pPr>
              <a:lnSpc>
                <a:spcPct val="90000"/>
              </a:lnSpc>
              <a:buSzTx/>
              <a:buNone/>
              <a:defRPr sz="1800"/>
            </a:pPr>
          </a:p>
          <a:p>
            <a:pPr>
              <a:lnSpc>
                <a:spcPct val="90000"/>
              </a:lnSpc>
              <a:spcBef>
                <a:spcPts val="400"/>
              </a:spcBef>
              <a:buSzTx/>
              <a:buNone/>
              <a:defRPr sz="1800"/>
            </a:pPr>
            <a:r>
              <a:t> </a:t>
            </a:r>
            <a:r>
              <a:rPr sz="1600"/>
              <a:t>    ”Is Carcinoma in situ a precursor lesion of invasive breast cancer ?  Teresa  T,  C Wall, Cornelia J, Baines.  B Miller.      IJCancer : 135, 1646-1652 (2014) </a:t>
            </a:r>
            <a:endParaRPr sz="1600"/>
          </a:p>
          <a:p>
            <a:pPr>
              <a:lnSpc>
                <a:spcPct val="90000"/>
              </a:lnSpc>
              <a:buSzTx/>
              <a:buNone/>
              <a:defRPr sz="1800"/>
            </a:pPr>
          </a:p>
          <a:p>
            <a:pPr>
              <a:lnSpc>
                <a:spcPct val="90000"/>
              </a:lnSpc>
              <a:spcBef>
                <a:spcPts val="400"/>
              </a:spcBef>
              <a:buSzTx/>
              <a:buNone/>
              <a:defRPr sz="1800"/>
            </a:pPr>
            <a:r>
              <a:t>L’augmentation de l’incidence est essentiellement due au surdiagnostic même si des facteurs environnementaux interviennent également.</a:t>
            </a:r>
          </a:p>
        </p:txBody>
      </p:sp>
      <p:sp>
        <p:nvSpPr>
          <p:cNvPr id="747" name="Shape 747"/>
          <p:cNvSpPr/>
          <p:nvPr/>
        </p:nvSpPr>
        <p:spPr>
          <a:xfrm>
            <a:off x="1490662" y="1000125"/>
            <a:ext cx="6804026"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1800">
                <a:solidFill>
                  <a:srgbClr val="FFFFFF"/>
                </a:solidFill>
              </a:defRPr>
            </a:pPr>
            <a:r>
              <a:t>          </a:t>
            </a:r>
            <a:r>
              <a:rPr u="sng"/>
              <a:t>“Plus on cherche, plus on trouve”</a:t>
            </a:r>
            <a:br>
              <a:rPr u="sng"/>
            </a:br>
          </a:p>
        </p:txBody>
      </p:sp>
    </p:spTree>
  </p:cSld>
  <p:clrMapOvr>
    <a:masterClrMapping/>
  </p:clrMapOvr>
  <p:transition xmlns:p14="http://schemas.microsoft.com/office/powerpoint/2010/main" spd="med" advClick="1" p14:dur="1000"/>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9" name="Shape 749"/>
          <p:cNvSpPr/>
          <p:nvPr>
            <p:ph type="body" idx="4294967295"/>
          </p:nvPr>
        </p:nvSpPr>
        <p:spPr>
          <a:xfrm>
            <a:off x="1079500" y="1831975"/>
            <a:ext cx="6159500" cy="4267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defRPr sz="1800"/>
            </a:pPr>
            <a:r>
              <a:t>L’</a:t>
            </a:r>
            <a:r>
              <a:t>hypothèse d</a:t>
            </a:r>
            <a:r>
              <a:t>’</a:t>
            </a:r>
            <a:r>
              <a:t>une majoration du surdiagnostic liée au dépistage n</a:t>
            </a:r>
            <a:r>
              <a:t>’</a:t>
            </a:r>
            <a:r>
              <a:t>a pas de contre argument objectif.</a:t>
            </a:r>
          </a:p>
          <a:p>
            <a:pPr>
              <a:defRPr sz="1800"/>
            </a:pPr>
          </a:p>
          <a:p>
            <a:pPr>
              <a:defRPr sz="1800" u="sng"/>
            </a:pPr>
          </a:p>
          <a:p>
            <a:pPr>
              <a:spcBef>
                <a:spcPts val="400"/>
              </a:spcBef>
              <a:defRPr sz="1800"/>
            </a:pPr>
            <a:r>
              <a:t>Pourtant, la perception du surdiagnostic est très difficile pour les cliniciens, voici pourquoi :</a:t>
            </a:r>
          </a:p>
          <a:p>
            <a:pPr>
              <a:defRPr sz="1800"/>
            </a:pPr>
          </a:p>
          <a:p>
            <a:pPr>
              <a:defRPr sz="1800"/>
            </a:pPr>
          </a:p>
          <a:p>
            <a:pPr>
              <a:spcBef>
                <a:spcPts val="400"/>
              </a:spcBef>
              <a:buSzTx/>
              <a:buNone/>
              <a:defRPr sz="1800"/>
            </a:pPr>
            <a:r>
              <a:t>     Pour le clinicien, il n</a:t>
            </a:r>
            <a:r>
              <a:t>’</a:t>
            </a:r>
            <a:r>
              <a:t>y a que des diagnostics attachés à des patientes identifiées et pas de surdiagnostic identifiable.</a:t>
            </a:r>
          </a:p>
        </p:txBody>
      </p:sp>
    </p:spTree>
  </p:cSld>
  <p:clrMapOvr>
    <a:masterClrMapping/>
  </p:clrMapOvr>
  <p:transition xmlns:p14="http://schemas.microsoft.com/office/powerpoint/2010/main" spd="med" advClick="1" p14:dur="1000"/>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1" name="Shape 751"/>
          <p:cNvSpPr/>
          <p:nvPr>
            <p:ph type="title" idx="4294967295"/>
          </p:nvPr>
        </p:nvSpPr>
        <p:spPr>
          <a:xfrm>
            <a:off x="596900" y="660399"/>
            <a:ext cx="7708900"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b="1" sz="2000" u="sng">
                <a:solidFill>
                  <a:srgbClr val="FFFFFF"/>
                </a:solidFill>
              </a:defRPr>
            </a:lvl1pPr>
          </a:lstStyle>
          <a:p>
            <a:pPr/>
            <a:r>
              <a:t>La confusion entre taux de létalité et taux de mortalité masque la réalité</a:t>
            </a:r>
          </a:p>
        </p:txBody>
      </p:sp>
      <p:sp>
        <p:nvSpPr>
          <p:cNvPr id="752" name="Shape 752"/>
          <p:cNvSpPr/>
          <p:nvPr>
            <p:ph type="body" idx="4294967295"/>
          </p:nvPr>
        </p:nvSpPr>
        <p:spPr>
          <a:xfrm>
            <a:off x="622300" y="1954212"/>
            <a:ext cx="7658100" cy="451326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b="1" sz="1800"/>
            </a:pPr>
            <a:r>
              <a:t>    </a:t>
            </a:r>
            <a:r>
              <a:rPr u="sng"/>
              <a:t>Taux de létalité</a:t>
            </a:r>
            <a:r>
              <a:rPr b="0"/>
              <a:t> : nombre de décès </a:t>
            </a:r>
            <a:r>
              <a:rPr b="0" u="sng"/>
              <a:t>rapporté au nombre de diagnostics</a:t>
            </a:r>
            <a:r>
              <a:rPr b="0"/>
              <a:t> de cancer du sein.</a:t>
            </a:r>
          </a:p>
          <a:p>
            <a:pPr>
              <a:spcBef>
                <a:spcPts val="400"/>
              </a:spcBef>
              <a:buSzTx/>
              <a:buNone/>
              <a:defRPr sz="1800"/>
            </a:pPr>
            <a:r>
              <a:t>    L’augmentation de l’activité diagnostique (dépistage) induit une augmentation des cas prévalents et du surdiagnostic noyé dans la masse des diagnostics, contribuant ainsi à la diminution du taux de létalité. </a:t>
            </a:r>
          </a:p>
          <a:p>
            <a:pPr>
              <a:spcBef>
                <a:spcPts val="400"/>
              </a:spcBef>
              <a:buSzTx/>
              <a:buNone/>
              <a:defRPr sz="1800"/>
            </a:pPr>
            <a:r>
              <a:t>    </a:t>
            </a:r>
            <a:r>
              <a:rPr u="sng"/>
              <a:t>C’est la perception qu’a le clinicien de la maladie </a:t>
            </a:r>
            <a:r>
              <a:rPr b="1" u="sng"/>
              <a:t>chez un individu</a:t>
            </a:r>
            <a:r>
              <a:t>.</a:t>
            </a:r>
          </a:p>
          <a:p>
            <a:pPr>
              <a:defRPr sz="1800"/>
            </a:pPr>
          </a:p>
          <a:p>
            <a:pPr>
              <a:spcBef>
                <a:spcPts val="400"/>
              </a:spcBef>
              <a:buSzTx/>
              <a:buNone/>
              <a:defRPr b="1" sz="1800"/>
            </a:pPr>
            <a:r>
              <a:t>    </a:t>
            </a:r>
            <a:r>
              <a:rPr u="sng"/>
              <a:t>Taux de mortalité</a:t>
            </a:r>
            <a:r>
              <a:rPr b="0"/>
              <a:t> : nombre de décès </a:t>
            </a:r>
            <a:r>
              <a:rPr b="0" u="sng"/>
              <a:t>rapporté à l’ensemble de la population</a:t>
            </a:r>
            <a:r>
              <a:rPr b="0"/>
              <a:t>. C’est ce qui mesure vraiment l’efficacité d’une opération de santé publique. </a:t>
            </a:r>
            <a:r>
              <a:rPr b="0" u="sng"/>
              <a:t>C’est la perception qu’a l’épidémiologiste de la maladie </a:t>
            </a:r>
            <a:r>
              <a:rPr u="sng"/>
              <a:t>en population</a:t>
            </a:r>
            <a:r>
              <a:rPr b="0"/>
              <a:t>.</a:t>
            </a:r>
          </a:p>
        </p:txBody>
      </p:sp>
    </p:spTree>
  </p:cSld>
  <p:clrMapOvr>
    <a:masterClrMapping/>
  </p:clrMapOvr>
  <p:transition xmlns:p14="http://schemas.microsoft.com/office/powerpoint/2010/main" spd="med" advClick="1" p14:dur="1000"/>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56" name="Group 756"/>
          <p:cNvGrpSpPr/>
          <p:nvPr/>
        </p:nvGrpSpPr>
        <p:grpSpPr>
          <a:xfrm>
            <a:off x="411162" y="182562"/>
            <a:ext cx="8229601" cy="1555751"/>
            <a:chOff x="0" y="0"/>
            <a:chExt cx="8229600" cy="1555750"/>
          </a:xfrm>
        </p:grpSpPr>
        <p:sp>
          <p:nvSpPr>
            <p:cNvPr id="754" name="Shape 754"/>
            <p:cNvSpPr/>
            <p:nvPr/>
          </p:nvSpPr>
          <p:spPr>
            <a:xfrm>
              <a:off x="0" y="0"/>
              <a:ext cx="8229600" cy="155575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p>
          </p:txBody>
        </p:sp>
        <p:sp>
          <p:nvSpPr>
            <p:cNvPr id="755" name="Shape 755"/>
            <p:cNvSpPr/>
            <p:nvPr/>
          </p:nvSpPr>
          <p:spPr>
            <a:xfrm>
              <a:off x="0" y="331025"/>
              <a:ext cx="8229600" cy="8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799" tIns="46799" rIns="46799" bIns="46799" numCol="1" anchor="ctr">
              <a:spAutoFit/>
            </a:bodyPr>
            <a:lstStyle/>
            <a:p>
              <a:pPr algn="ctr" defTabSz="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800">
                  <a:solidFill>
                    <a:srgbClr val="000000"/>
                  </a:solidFill>
                </a:defRPr>
              </a:pPr>
              <a:r>
                <a:t>Faits observés en France</a:t>
              </a:r>
              <a:br/>
              <a:r>
                <a:rPr sz="2400"/>
                <a:t>Evolution temporelle (1980 – 2005)</a:t>
              </a:r>
            </a:p>
          </p:txBody>
        </p:sp>
      </p:grpSp>
      <p:grpSp>
        <p:nvGrpSpPr>
          <p:cNvPr id="759" name="Group 759"/>
          <p:cNvGrpSpPr/>
          <p:nvPr/>
        </p:nvGrpSpPr>
        <p:grpSpPr>
          <a:xfrm>
            <a:off x="-1" y="1992312"/>
            <a:ext cx="9144002" cy="4487801"/>
            <a:chOff x="0" y="0"/>
            <a:chExt cx="9144000" cy="4487800"/>
          </a:xfrm>
        </p:grpSpPr>
        <p:sp>
          <p:nvSpPr>
            <p:cNvPr id="757" name="Shape 757"/>
            <p:cNvSpPr/>
            <p:nvPr/>
          </p:nvSpPr>
          <p:spPr>
            <a:xfrm>
              <a:off x="0" y="0"/>
              <a:ext cx="9144001" cy="4394200"/>
            </a:xfrm>
            <a:prstGeom prst="rect">
              <a:avLst/>
            </a:prstGeom>
            <a:solidFill>
              <a:srgbClr val="FFFFFF"/>
            </a:solidFill>
            <a:ln w="12700" cap="flat">
              <a:noFill/>
              <a:miter lim="400000"/>
            </a:ln>
            <a:effectLst/>
          </p:spPr>
          <p:txBody>
            <a:bodyPr wrap="square" lIns="45719" tIns="45719" rIns="45719" bIns="45719" numCol="1" anchor="t">
              <a:noAutofit/>
            </a:bodyPr>
            <a:lstStyle/>
            <a:p>
              <a:pP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p>
          </p:txBody>
        </p:sp>
        <p:sp>
          <p:nvSpPr>
            <p:cNvPr id="758" name="Shape 758"/>
            <p:cNvSpPr/>
            <p:nvPr/>
          </p:nvSpPr>
          <p:spPr>
            <a:xfrm>
              <a:off x="0" y="0"/>
              <a:ext cx="9144001" cy="4487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799" tIns="46799" rIns="46799" bIns="46799" numCol="1" anchor="t">
              <a:spAutoFit/>
            </a:bodyPr>
            <a:lstStyle/>
            <a:p>
              <a:pPr algn="ct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p>
            <a:p>
              <a:pPr algn="ct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r>
                <a:t>Taux pour 100 000 femmes de 35 ans et plus</a:t>
              </a:r>
              <a:br/>
              <a:r>
                <a:t>     Population standard : France 1992 </a:t>
              </a:r>
            </a:p>
            <a:p>
              <a:pP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r>
                <a:t>                                     		                         </a:t>
              </a:r>
              <a:r>
                <a:rPr u="sng"/>
                <a:t>1980</a:t>
              </a:r>
              <a:r>
                <a:t>           </a:t>
              </a:r>
              <a:r>
                <a:rPr u="sng"/>
                <a:t>2005</a:t>
              </a:r>
              <a:endParaRPr u="sng"/>
            </a:p>
            <a:p>
              <a:pP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r>
                <a:t>Incidence (cancer du sein invasif)          153.1          269.1</a:t>
              </a:r>
            </a:p>
            <a:p>
              <a:pP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r>
                <a:t>Létalité en % </a:t>
              </a:r>
              <a:r>
                <a:rPr b="0"/>
                <a:t>( = mortalité / incidence)</a:t>
              </a:r>
              <a:r>
                <a:t>        39.4 %       22.6 %</a:t>
              </a:r>
            </a:p>
            <a:p>
              <a:pP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r>
                <a:t>Mortalité par cancer du sein                      60.4           60.8</a:t>
              </a:r>
            </a:p>
            <a:p>
              <a:pPr defTabSz="457200">
                <a:spcBef>
                  <a:spcPts val="8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b="1" sz="2400">
                  <a:solidFill>
                    <a:srgbClr val="000000"/>
                  </a:solidFill>
                </a:defRPr>
              </a:pPr>
            </a:p>
          </p:txBody>
        </p:sp>
      </p:grpSp>
      <p:sp>
        <p:nvSpPr>
          <p:cNvPr id="760" name="Shape 760"/>
          <p:cNvSpPr/>
          <p:nvPr/>
        </p:nvSpPr>
        <p:spPr>
          <a:xfrm>
            <a:off x="-1" y="1484312"/>
            <a:ext cx="9144002" cy="1588"/>
          </a:xfrm>
          <a:prstGeom prst="line">
            <a:avLst/>
          </a:prstGeom>
          <a:ln w="9360">
            <a:solidFill>
              <a:srgbClr val="000000"/>
            </a:solidFill>
            <a:miter/>
          </a:ln>
        </p:spPr>
        <p:txBody>
          <a:bodyPr lIns="45719" rIns="45719"/>
          <a:lstStyle/>
          <a:p>
            <a:pPr>
              <a:defRPr>
                <a:solidFill>
                  <a:srgbClr val="FFFFFF"/>
                </a:solidFill>
              </a:defRPr>
            </a:pPr>
          </a:p>
        </p:txBody>
      </p:sp>
      <p:sp>
        <p:nvSpPr>
          <p:cNvPr id="761" name="Shape 761"/>
          <p:cNvSpPr/>
          <p:nvPr/>
        </p:nvSpPr>
        <p:spPr>
          <a:xfrm>
            <a:off x="4876800" y="6335712"/>
            <a:ext cx="4046387"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400">
                <a:solidFill>
                  <a:srgbClr val="FFFFFF"/>
                </a:solidFill>
              </a:defRPr>
            </a:lvl1pPr>
          </a:lstStyle>
          <a:p>
            <a:pPr/>
            <a:r>
              <a:t>Bernard Junod : 5e rencontre du Formindep, 2010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3" name="cavald3.jpg" descr="cavald3"/>
          <p:cNvPicPr>
            <a:picLocks noChangeAspect="1"/>
          </p:cNvPicPr>
          <p:nvPr/>
        </p:nvPicPr>
        <p:blipFill>
          <a:blip r:embed="rId2">
            <a:extLst/>
          </a:blip>
          <a:stretch>
            <a:fillRect/>
          </a:stretch>
        </p:blipFill>
        <p:spPr>
          <a:xfrm>
            <a:off x="3929062" y="1685925"/>
            <a:ext cx="5214938" cy="5172075"/>
          </a:xfrm>
          <a:prstGeom prst="rect">
            <a:avLst/>
          </a:prstGeom>
          <a:ln>
            <a:solidFill>
              <a:srgbClr val="FFFFFF"/>
            </a:solidFill>
          </a:ln>
        </p:spPr>
      </p:pic>
      <p:pic>
        <p:nvPicPr>
          <p:cNvPr id="764" name="cavald5.jpg" descr="cavald5"/>
          <p:cNvPicPr>
            <a:picLocks noChangeAspect="1"/>
          </p:cNvPicPr>
          <p:nvPr/>
        </p:nvPicPr>
        <p:blipFill>
          <a:blip r:embed="rId3">
            <a:extLst/>
          </a:blip>
          <a:stretch>
            <a:fillRect/>
          </a:stretch>
        </p:blipFill>
        <p:spPr>
          <a:xfrm>
            <a:off x="0" y="2746375"/>
            <a:ext cx="4335463" cy="4111625"/>
          </a:xfrm>
          <a:prstGeom prst="rect">
            <a:avLst/>
          </a:prstGeom>
          <a:ln>
            <a:solidFill>
              <a:srgbClr val="FFFFFF"/>
            </a:solidFill>
          </a:ln>
        </p:spPr>
      </p:pic>
      <p:pic>
        <p:nvPicPr>
          <p:cNvPr id="765" name="cavald2.jpg" descr="cavald2"/>
          <p:cNvPicPr>
            <a:picLocks noChangeAspect="1"/>
          </p:cNvPicPr>
          <p:nvPr/>
        </p:nvPicPr>
        <p:blipFill>
          <a:blip r:embed="rId4">
            <a:extLst/>
          </a:blip>
          <a:stretch>
            <a:fillRect/>
          </a:stretch>
        </p:blipFill>
        <p:spPr>
          <a:xfrm>
            <a:off x="5705475" y="0"/>
            <a:ext cx="3438525" cy="2430463"/>
          </a:xfrm>
          <a:prstGeom prst="rect">
            <a:avLst/>
          </a:prstGeom>
          <a:ln>
            <a:solidFill>
              <a:srgbClr val="FFFFFF"/>
            </a:solidFill>
          </a:ln>
        </p:spPr>
      </p:pic>
      <p:pic>
        <p:nvPicPr>
          <p:cNvPr id="766" name="cavald4.jpg" descr="cavald4"/>
          <p:cNvPicPr>
            <a:picLocks noChangeAspect="1"/>
          </p:cNvPicPr>
          <p:nvPr/>
        </p:nvPicPr>
        <p:blipFill>
          <a:blip r:embed="rId5">
            <a:extLst/>
          </a:blip>
          <a:stretch>
            <a:fillRect/>
          </a:stretch>
        </p:blipFill>
        <p:spPr>
          <a:xfrm>
            <a:off x="0" y="0"/>
            <a:ext cx="5689600" cy="3910013"/>
          </a:xfrm>
          <a:prstGeom prst="rect">
            <a:avLst/>
          </a:prstGeom>
          <a:ln>
            <a:solidFill>
              <a:srgbClr val="FFFFFF"/>
            </a:solidFill>
          </a:ln>
        </p:spPr>
      </p:pic>
      <p:sp>
        <p:nvSpPr>
          <p:cNvPr id="767" name="Shape 767"/>
          <p:cNvSpPr/>
          <p:nvPr/>
        </p:nvSpPr>
        <p:spPr>
          <a:xfrm flipH="1">
            <a:off x="1301750" y="3213100"/>
            <a:ext cx="85725" cy="331788"/>
          </a:xfrm>
          <a:prstGeom prst="line">
            <a:avLst/>
          </a:prstGeom>
          <a:ln>
            <a:solidFill>
              <a:srgbClr val="FFFFFF"/>
            </a:solidFill>
            <a:tailEnd type="triangle"/>
          </a:ln>
        </p:spPr>
        <p:txBody>
          <a:bodyPr lIns="45719" rIns="45719"/>
          <a:lstStyle/>
          <a:p>
            <a:pPr>
              <a:defRPr>
                <a:solidFill>
                  <a:srgbClr val="FFFFFF"/>
                </a:solidFill>
              </a:defRPr>
            </a:pPr>
          </a:p>
        </p:txBody>
      </p:sp>
      <p:sp>
        <p:nvSpPr>
          <p:cNvPr id="768" name="Shape 768"/>
          <p:cNvSpPr/>
          <p:nvPr/>
        </p:nvSpPr>
        <p:spPr>
          <a:xfrm>
            <a:off x="989012" y="2792412"/>
            <a:ext cx="746126" cy="357955"/>
          </a:xfrm>
          <a:prstGeom prst="rect">
            <a:avLst/>
          </a:prstGeom>
          <a:ln>
            <a:solidFill>
              <a:srgbClr val="FFFFFF"/>
            </a:solidFill>
          </a:ln>
          <a:extLst>
            <a:ext uri="{C572A759-6A51-4108-AA02-DFA0A04FC94B}">
              <ma14:wrappingTextBoxFlag xmlns:ma14="http://schemas.microsoft.com/office/mac/drawingml/2011/main" val="1"/>
            </a:ext>
          </a:extLst>
        </p:spPr>
        <p:txBody>
          <a:bodyPr lIns="45719" rIns="45719">
            <a:spAutoFit/>
          </a:bodyPr>
          <a:lstStyle>
            <a:lvl1pPr defTabSz="457200">
              <a:defRPr b="1" sz="1800">
                <a:solidFill>
                  <a:srgbClr val="FFFFFF"/>
                </a:solidFill>
                <a:latin typeface="+mn-lt"/>
                <a:ea typeface="+mn-ea"/>
                <a:cs typeface="+mn-cs"/>
                <a:sym typeface="Times New Roman"/>
              </a:defRPr>
            </a:lvl1pPr>
          </a:lstStyle>
          <a:p>
            <a:pPr/>
            <a:r>
              <a:t>3 mm</a:t>
            </a:r>
          </a:p>
        </p:txBody>
      </p:sp>
      <p:sp>
        <p:nvSpPr>
          <p:cNvPr id="769" name="Shape 769"/>
          <p:cNvSpPr/>
          <p:nvPr/>
        </p:nvSpPr>
        <p:spPr>
          <a:xfrm>
            <a:off x="2746375" y="571500"/>
            <a:ext cx="5981700" cy="37868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1" sz="2400">
                <a:solidFill>
                  <a:srgbClr val="FFFFFF"/>
                </a:solidFill>
                <a:latin typeface="+mn-lt"/>
                <a:ea typeface="+mn-ea"/>
                <a:cs typeface="+mn-cs"/>
                <a:sym typeface="Times New Roman"/>
              </a:defRPr>
            </a:pPr>
            <a:r>
              <a:t>                    </a:t>
            </a:r>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r>
              <a:t>Le radiologue : </a:t>
            </a:r>
            <a:r>
              <a:rPr i="1"/>
              <a:t>fier</a:t>
            </a:r>
            <a:endParaRPr i="1"/>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r>
              <a:t>Le chirurgien et l’oncologue : </a:t>
            </a:r>
            <a:r>
              <a:rPr i="1"/>
              <a:t>satisfaits</a:t>
            </a:r>
            <a:endParaRPr i="1"/>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r>
              <a:t>La patiente : </a:t>
            </a:r>
            <a:r>
              <a:rPr i="1"/>
              <a:t>reconnaissante</a:t>
            </a:r>
            <a:endParaRPr i="1"/>
          </a:p>
          <a:p>
            <a:pPr defTabSz="457200">
              <a:defRPr b="1" sz="1800">
                <a:solidFill>
                  <a:srgbClr val="FFFFFF"/>
                </a:solidFill>
                <a:latin typeface="+mn-lt"/>
                <a:ea typeface="+mn-ea"/>
                <a:cs typeface="+mn-cs"/>
                <a:sym typeface="Times New Roman"/>
              </a:defRPr>
            </a:pPr>
          </a:p>
          <a:p>
            <a:pPr defTabSz="457200">
              <a:defRPr b="1" sz="1800">
                <a:solidFill>
                  <a:srgbClr val="FFFFFF"/>
                </a:solidFill>
                <a:latin typeface="+mn-lt"/>
                <a:ea typeface="+mn-ea"/>
                <a:cs typeface="+mn-cs"/>
                <a:sym typeface="Times New Roman"/>
              </a:defRPr>
            </a:pPr>
            <a:r>
              <a:t>L’épidémiologiste perspicace : </a:t>
            </a:r>
            <a:r>
              <a:rPr i="1"/>
              <a:t>accablé</a:t>
            </a:r>
            <a:endParaRPr i="1"/>
          </a:p>
          <a:p>
            <a:pPr defTabSz="457200">
              <a:defRPr i="1" sz="1800">
                <a:solidFill>
                  <a:srgbClr val="FFFFFF"/>
                </a:solidFill>
                <a:latin typeface="+mn-lt"/>
                <a:ea typeface="+mn-ea"/>
                <a:cs typeface="+mn-cs"/>
                <a:sym typeface="Times New Roman"/>
              </a:defRPr>
            </a:pPr>
          </a:p>
          <a:p>
            <a:pPr defTabSz="457200">
              <a:defRPr sz="1800">
                <a:solidFill>
                  <a:srgbClr val="FFFFFF"/>
                </a:solidFill>
              </a:defRPr>
            </a:pPr>
            <a:r>
              <a:t>C’est très probablement une amère illusion.</a:t>
            </a:r>
            <a:endParaRPr i="1">
              <a:latin typeface="+mn-lt"/>
              <a:ea typeface="+mn-ea"/>
              <a:cs typeface="+mn-cs"/>
              <a:sym typeface="Times New Roman"/>
            </a:endParaRPr>
          </a:p>
          <a:p>
            <a:pPr defTabSz="457200">
              <a:defRPr b="1" i="1" sz="2400">
                <a:solidFill>
                  <a:srgbClr val="FFFFFF"/>
                </a:solidFill>
                <a:latin typeface="+mn-lt"/>
                <a:ea typeface="+mn-ea"/>
                <a:cs typeface="+mn-cs"/>
                <a:sym typeface="Times New Roman"/>
              </a:defRPr>
            </a:pPr>
          </a:p>
        </p:txBody>
      </p:sp>
      <p:sp>
        <p:nvSpPr>
          <p:cNvPr id="770" name="Shape 770"/>
          <p:cNvSpPr/>
          <p:nvPr/>
        </p:nvSpPr>
        <p:spPr>
          <a:xfrm>
            <a:off x="1665287" y="4489450"/>
            <a:ext cx="395288" cy="150813"/>
          </a:xfrm>
          <a:prstGeom prst="line">
            <a:avLst/>
          </a:prstGeom>
          <a:ln>
            <a:solidFill>
              <a:srgbClr val="FFFFFF"/>
            </a:solidFill>
            <a:miter/>
            <a:tailEnd type="triangle"/>
          </a:ln>
        </p:spPr>
        <p:txBody>
          <a:bodyPr lIns="45719" rIns="45719"/>
          <a:lstStyle/>
          <a:p>
            <a:pPr>
              <a:defRPr>
                <a:solidFill>
                  <a:srgbClr val="FFFFFF"/>
                </a:solidFill>
              </a:defRPr>
            </a:pPr>
          </a:p>
        </p:txBody>
      </p:sp>
      <p:sp>
        <p:nvSpPr>
          <p:cNvPr id="771" name="Shape 771"/>
          <p:cNvSpPr/>
          <p:nvPr/>
        </p:nvSpPr>
        <p:spPr>
          <a:xfrm>
            <a:off x="488950" y="5789612"/>
            <a:ext cx="8245475" cy="6223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ct val="90000"/>
              </a:lnSpc>
              <a:defRPr sz="1800" u="sng">
                <a:solidFill>
                  <a:srgbClr val="FFFFFF"/>
                </a:solidFill>
              </a:defRPr>
            </a:pPr>
            <a:r>
              <a:t>Le risque de surdiagnostic est d’</a:t>
            </a:r>
            <a:r>
              <a:t>autant plus important que la lésion est plus petite.</a:t>
            </a:r>
          </a:p>
        </p:txBody>
      </p:sp>
    </p:spTree>
  </p:cSld>
  <p:clrMapOvr>
    <a:masterClrMapping/>
  </p:clrMapOvr>
  <p:transition xmlns:p14="http://schemas.microsoft.com/office/powerpoint/2010/main" spd="med" advClick="1" p14:dur="1000"/>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3" name="Shape 773"/>
          <p:cNvSpPr/>
          <p:nvPr>
            <p:ph type="title" idx="4294967295"/>
          </p:nvPr>
        </p:nvSpPr>
        <p:spPr>
          <a:xfrm>
            <a:off x="1003300" y="863600"/>
            <a:ext cx="7226300" cy="8096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429768">
              <a:defRPr sz="1128" u="sng">
                <a:solidFill>
                  <a:srgbClr val="FFFFFF"/>
                </a:solidFill>
                <a:effectLst>
                  <a:outerShdw sx="100000" sy="100000" kx="0" ky="0" algn="b" rotWithShape="0" blurRad="5969" dist="11938" dir="2700000">
                    <a:srgbClr val="000000"/>
                  </a:outerShdw>
                </a:effectLst>
              </a:defRPr>
            </a:pPr>
            <a:br/>
            <a:r>
              <a:rPr b="1" sz="939"/>
              <a:t>C : </a:t>
            </a:r>
            <a:r>
              <a:rPr b="1" sz="939"/>
              <a:t>Quantification du surdiagnostic</a:t>
            </a:r>
            <a:r>
              <a:rPr b="1" sz="939" u="none"/>
              <a:t> </a:t>
            </a:r>
            <a:r>
              <a:rPr sz="846" u="none"/>
              <a:t>attribuable au dépistage par mammographie dans les programmes organisés</a:t>
            </a:r>
            <a:br>
              <a:rPr sz="846" u="none"/>
            </a:br>
            <a:br>
              <a:rPr sz="846" u="none"/>
            </a:br>
            <a:r>
              <a:rPr sz="846" u="none"/>
              <a:t>K.J Jorgensen et al, BMJ ; 339 : b2587 (10-07-09)</a:t>
            </a:r>
            <a:br>
              <a:rPr sz="846" u="none"/>
            </a:br>
          </a:p>
        </p:txBody>
      </p:sp>
      <p:sp>
        <p:nvSpPr>
          <p:cNvPr id="774" name="Shape 774"/>
          <p:cNvSpPr/>
          <p:nvPr>
            <p:ph type="body" idx="4294967295"/>
          </p:nvPr>
        </p:nvSpPr>
        <p:spPr>
          <a:xfrm>
            <a:off x="546100" y="1730375"/>
            <a:ext cx="7518400" cy="52355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400"/>
              </a:spcBef>
              <a:buSzTx/>
              <a:buNone/>
              <a:defRPr sz="1800"/>
            </a:pPr>
            <a:r>
              <a:t>                     </a:t>
            </a:r>
            <a:endParaRPr sz="1400"/>
          </a:p>
          <a:p>
            <a:pPr>
              <a:lnSpc>
                <a:spcPct val="90000"/>
              </a:lnSpc>
              <a:buSzTx/>
              <a:buNone/>
              <a:defRPr b="1" sz="1800">
                <a:effectLst>
                  <a:outerShdw sx="100000" sy="100000" kx="0" ky="0" algn="b" rotWithShape="0" blurRad="12700" dist="25400" dir="2700000">
                    <a:srgbClr val="000000"/>
                  </a:outerShdw>
                </a:effectLst>
              </a:defRPr>
            </a:pPr>
          </a:p>
          <a:p>
            <a:pPr>
              <a:lnSpc>
                <a:spcPct val="90000"/>
              </a:lnSpc>
              <a:spcBef>
                <a:spcPts val="400"/>
              </a:spcBef>
              <a:buSzTx/>
              <a:buNone/>
              <a:defRPr sz="1800"/>
            </a:pPr>
            <a:r>
              <a:t>    Revue des tendances publiées de </a:t>
            </a:r>
            <a:r>
              <a:rPr u="sng"/>
              <a:t>l’incidence du cancer du sein avant et après introduction du dépistage.</a:t>
            </a:r>
            <a:endParaRPr u="sng"/>
          </a:p>
          <a:p>
            <a:pPr>
              <a:lnSpc>
                <a:spcPct val="90000"/>
              </a:lnSpc>
              <a:buSzTx/>
              <a:buNone/>
              <a:defRPr sz="1800"/>
            </a:pPr>
          </a:p>
          <a:p>
            <a:pPr>
              <a:lnSpc>
                <a:spcPct val="90000"/>
              </a:lnSpc>
              <a:spcBef>
                <a:spcPts val="400"/>
              </a:spcBef>
              <a:buSzTx/>
              <a:buNone/>
              <a:defRPr sz="1800"/>
            </a:pPr>
            <a:r>
              <a:t>    </a:t>
            </a:r>
            <a:r>
              <a:rPr u="sng"/>
              <a:t>Données recueillies sur des périodes d’au moins 7 ans avant et 7 ans après mise en place du dépistage</a:t>
            </a:r>
            <a:r>
              <a:t> pour que l’estimation ne soit pas faussée par le pic de prévalence à l’introduction du dépistage.</a:t>
            </a:r>
          </a:p>
          <a:p>
            <a:pPr>
              <a:lnSpc>
                <a:spcPct val="90000"/>
              </a:lnSpc>
              <a:buSzTx/>
              <a:buNone/>
              <a:defRPr sz="1800"/>
            </a:pPr>
          </a:p>
          <a:p>
            <a:pPr>
              <a:lnSpc>
                <a:spcPct val="90000"/>
              </a:lnSpc>
              <a:spcBef>
                <a:spcPts val="400"/>
              </a:spcBef>
              <a:buSzTx/>
              <a:buNone/>
              <a:defRPr sz="1800"/>
            </a:pPr>
            <a:r>
              <a:t>    Ont été inclus des groupes d’âge dépistés et non dépistés.</a:t>
            </a:r>
          </a:p>
          <a:p>
            <a:pPr>
              <a:lnSpc>
                <a:spcPct val="90000"/>
              </a:lnSpc>
              <a:buSzTx/>
              <a:buNone/>
              <a:defRPr sz="1800"/>
            </a:pPr>
          </a:p>
          <a:p>
            <a:pPr>
              <a:lnSpc>
                <a:spcPct val="90000"/>
              </a:lnSpc>
              <a:spcBef>
                <a:spcPts val="400"/>
              </a:spcBef>
              <a:buSzTx/>
              <a:buNone/>
              <a:defRPr sz="1800"/>
            </a:pPr>
            <a:r>
              <a:t>    Méta analyse des données collectées à partir des 5 programmes de dépistage organisé les mieux documentés pour permettre l’estimation quantifiée.</a:t>
            </a:r>
          </a:p>
        </p:txBody>
      </p:sp>
    </p:spTree>
  </p:cSld>
  <p:clrMapOvr>
    <a:masterClrMapping/>
  </p:clrMapOvr>
  <p:transition xmlns:p14="http://schemas.microsoft.com/office/powerpoint/2010/main" spd="med" advClick="1" p14:dur="1000"/>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6" name="Shape 776"/>
          <p:cNvSpPr/>
          <p:nvPr>
            <p:ph type="title" idx="4294967295"/>
          </p:nvPr>
        </p:nvSpPr>
        <p:spPr>
          <a:xfrm>
            <a:off x="301625" y="1081087"/>
            <a:ext cx="8518525" cy="53975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731520">
              <a:defRPr sz="1440">
                <a:solidFill>
                  <a:srgbClr val="FFFFFF"/>
                </a:solidFill>
              </a:defRPr>
            </a:pPr>
            <a:r>
              <a:t>Quantification du surdiagnostic : conclusions des auteurs de l’étude</a:t>
            </a:r>
            <a:br/>
          </a:p>
        </p:txBody>
      </p:sp>
      <p:sp>
        <p:nvSpPr>
          <p:cNvPr id="777" name="Shape 777"/>
          <p:cNvSpPr/>
          <p:nvPr>
            <p:ph type="body" idx="4294967295"/>
          </p:nvPr>
        </p:nvSpPr>
        <p:spPr>
          <a:xfrm>
            <a:off x="193675" y="1822450"/>
            <a:ext cx="8661400" cy="4525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12039" indent="-312039" defTabSz="832104">
              <a:lnSpc>
                <a:spcPct val="80000"/>
              </a:lnSpc>
              <a:spcBef>
                <a:spcPts val="300"/>
              </a:spcBef>
              <a:buSzTx/>
              <a:buNone/>
              <a:defRPr sz="1638"/>
            </a:pPr>
            <a:r>
              <a:t>                               </a:t>
            </a:r>
          </a:p>
          <a:p>
            <a:pPr marL="312039" indent="-312039" defTabSz="832104">
              <a:lnSpc>
                <a:spcPct val="80000"/>
              </a:lnSpc>
              <a:spcBef>
                <a:spcPts val="300"/>
              </a:spcBef>
              <a:buSzTx/>
              <a:buNone/>
              <a:defRPr sz="1638"/>
            </a:pPr>
            <a:r>
              <a:t>    -  </a:t>
            </a:r>
            <a:r>
              <a:rPr u="sng"/>
              <a:t>L’augmentation de l’incidence</a:t>
            </a:r>
            <a:r>
              <a:t> du cancer du sein est étroitement liée à l’introduction du dépistage </a:t>
            </a:r>
            <a:r>
              <a:rPr u="sng"/>
              <a:t>et</a:t>
            </a:r>
            <a:r>
              <a:t> </a:t>
            </a:r>
            <a:r>
              <a:rPr u="sng"/>
              <a:t>peu de cette hausse est compensé</a:t>
            </a:r>
            <a:r>
              <a:t> par une baisse d’incidence chez les femmes plus âgées préalablement dépistées.</a:t>
            </a:r>
          </a:p>
          <a:p>
            <a:pPr marL="312039" indent="-312039" defTabSz="832104">
              <a:lnSpc>
                <a:spcPct val="80000"/>
              </a:lnSpc>
              <a:spcBef>
                <a:spcPts val="600"/>
              </a:spcBef>
              <a:buFontTx/>
              <a:buChar char="-"/>
              <a:defRPr sz="1638"/>
            </a:pPr>
          </a:p>
          <a:p>
            <a:pPr marL="312039" indent="-312039" defTabSz="832104">
              <a:lnSpc>
                <a:spcPct val="80000"/>
              </a:lnSpc>
              <a:spcBef>
                <a:spcPts val="300"/>
              </a:spcBef>
              <a:buSzTx/>
              <a:buNone/>
              <a:defRPr b="1" sz="1638"/>
            </a:pPr>
            <a:r>
              <a:t>    -  </a:t>
            </a:r>
            <a:r>
              <a:rPr b="0"/>
              <a:t>Le surdiagnostic attribuable au dépistage organisé est estimé à     </a:t>
            </a:r>
          </a:p>
          <a:p>
            <a:pPr marL="312039" indent="-312039" defTabSz="832104">
              <a:lnSpc>
                <a:spcPct val="80000"/>
              </a:lnSpc>
              <a:spcBef>
                <a:spcPts val="600"/>
              </a:spcBef>
              <a:buSzTx/>
              <a:buNone/>
              <a:defRPr sz="1638"/>
            </a:pPr>
          </a:p>
          <a:p>
            <a:pPr marL="312039" indent="-312039" defTabSz="832104">
              <a:lnSpc>
                <a:spcPct val="80000"/>
              </a:lnSpc>
              <a:spcBef>
                <a:spcPts val="300"/>
              </a:spcBef>
              <a:buSzTx/>
              <a:buNone/>
              <a:defRPr sz="1638"/>
            </a:pPr>
            <a:r>
              <a:t>             </a:t>
            </a:r>
            <a:r>
              <a:rPr b="1"/>
              <a:t>.  </a:t>
            </a:r>
            <a:r>
              <a:rPr b="1" u="sng"/>
              <a:t>52 % </a:t>
            </a:r>
            <a:r>
              <a:rPr u="sng"/>
              <a:t>(IC = 95 %, 46 à 58 %) quand les </a:t>
            </a:r>
            <a:r>
              <a:rPr b="1" u="sng"/>
              <a:t>in situ sont inclus</a:t>
            </a:r>
            <a:r>
              <a:rPr b="1"/>
              <a:t>,</a:t>
            </a:r>
            <a:endParaRPr b="1"/>
          </a:p>
          <a:p>
            <a:pPr marL="312039" indent="-312039" defTabSz="832104">
              <a:lnSpc>
                <a:spcPct val="80000"/>
              </a:lnSpc>
              <a:spcBef>
                <a:spcPts val="300"/>
              </a:spcBef>
              <a:buSzTx/>
              <a:buNone/>
              <a:defRPr b="1" sz="1638"/>
            </a:pPr>
            <a:r>
              <a:t>     </a:t>
            </a:r>
          </a:p>
          <a:p>
            <a:pPr marL="312039" indent="-312039" defTabSz="832104">
              <a:lnSpc>
                <a:spcPct val="80000"/>
              </a:lnSpc>
              <a:spcBef>
                <a:spcPts val="300"/>
              </a:spcBef>
              <a:buSzTx/>
              <a:buNone/>
              <a:defRPr b="1" sz="1638"/>
            </a:pPr>
            <a:r>
              <a:t>             .  </a:t>
            </a:r>
            <a:r>
              <a:rPr u="sng"/>
              <a:t>35 % </a:t>
            </a:r>
            <a:r>
              <a:rPr b="0" u="sng"/>
              <a:t>(IC = 95 %, 29 % à 42 %) quand</a:t>
            </a:r>
            <a:r>
              <a:rPr u="sng"/>
              <a:t> seul le carcinome infiltrant </a:t>
            </a:r>
            <a:r>
              <a:rPr b="0" u="sng"/>
              <a:t>est pris en compte</a:t>
            </a:r>
            <a:r>
              <a:rPr u="sng"/>
              <a:t>.</a:t>
            </a:r>
            <a:endParaRPr u="sng"/>
          </a:p>
          <a:p>
            <a:pPr marL="312039" indent="-312039" defTabSz="832104">
              <a:lnSpc>
                <a:spcPct val="80000"/>
              </a:lnSpc>
              <a:spcBef>
                <a:spcPts val="600"/>
              </a:spcBef>
              <a:defRPr sz="1638"/>
            </a:pPr>
          </a:p>
          <a:p>
            <a:pPr marL="312039" indent="-312039" defTabSz="832104">
              <a:lnSpc>
                <a:spcPct val="80000"/>
              </a:lnSpc>
              <a:spcBef>
                <a:spcPts val="300"/>
              </a:spcBef>
              <a:buSzTx/>
              <a:buNone/>
              <a:defRPr sz="1638"/>
            </a:pPr>
            <a:r>
              <a:t>     -  1 sur 3 cancers infiltrants diagnostiqués dans un dépistage organisé est  surdiagnostiqué.</a:t>
            </a:r>
          </a:p>
          <a:p>
            <a:pPr marL="312039" indent="-312039" defTabSz="832104">
              <a:lnSpc>
                <a:spcPct val="80000"/>
              </a:lnSpc>
              <a:spcBef>
                <a:spcPts val="600"/>
              </a:spcBef>
              <a:buSzTx/>
              <a:buNone/>
              <a:defRPr sz="1638"/>
            </a:pPr>
          </a:p>
          <a:p>
            <a:pPr marL="312039" indent="-312039" defTabSz="832104">
              <a:lnSpc>
                <a:spcPct val="80000"/>
              </a:lnSpc>
              <a:spcBef>
                <a:spcPts val="300"/>
              </a:spcBef>
              <a:buSzTx/>
              <a:buNone/>
              <a:defRPr sz="1638"/>
            </a:pPr>
            <a:r>
              <a:t>     </a:t>
            </a:r>
          </a:p>
          <a:p>
            <a:pPr marL="312039" indent="-312039" defTabSz="832104">
              <a:lnSpc>
                <a:spcPct val="80000"/>
              </a:lnSpc>
              <a:spcBef>
                <a:spcPts val="300"/>
              </a:spcBef>
              <a:buSzTx/>
              <a:buNone/>
              <a:defRPr sz="1638"/>
            </a:pPr>
            <a:r>
              <a:t>  </a:t>
            </a:r>
            <a:endParaRPr b="1">
              <a:effectLst>
                <a:outerShdw sx="100000" sy="100000" kx="0" ky="0" algn="b" rotWithShape="0" blurRad="11557" dist="23114" dir="2700000">
                  <a:srgbClr val="000000"/>
                </a:outerShdw>
              </a:effectLst>
            </a:endParaRPr>
          </a:p>
          <a:p>
            <a:pPr marL="312039" indent="-312039" defTabSz="832104">
              <a:lnSpc>
                <a:spcPct val="80000"/>
              </a:lnSpc>
              <a:spcBef>
                <a:spcPts val="300"/>
              </a:spcBef>
              <a:buSzTx/>
              <a:buNone/>
              <a:defRPr sz="1274">
                <a:effectLst>
                  <a:outerShdw sx="100000" sy="100000" kx="0" ky="0" algn="b" rotWithShape="0" blurRad="11557" dist="23114" dir="2700000">
                    <a:srgbClr val="000000"/>
                  </a:outerShdw>
                </a:effectLst>
              </a:defRPr>
            </a:pPr>
            <a:r>
              <a:t>                                             </a:t>
            </a:r>
          </a:p>
        </p:txBody>
      </p:sp>
    </p:spTree>
  </p:cSld>
  <p:clrMapOvr>
    <a:masterClrMapping/>
  </p:clrMapOvr>
  <p:transition xmlns:p14="http://schemas.microsoft.com/office/powerpoint/2010/main" spd="med" advClick="1" p14:dur="1000"/>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9" name="Shape 779"/>
          <p:cNvSpPr/>
          <p:nvPr>
            <p:ph type="body" idx="4294967295"/>
          </p:nvPr>
        </p:nvSpPr>
        <p:spPr>
          <a:xfrm>
            <a:off x="635000" y="569912"/>
            <a:ext cx="7353300" cy="6186489"/>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32613" indent="-332613" defTabSz="886968">
              <a:spcBef>
                <a:spcPts val="400"/>
              </a:spcBef>
              <a:defRPr sz="1746"/>
            </a:pPr>
            <a:r>
              <a:t>La polémique sur des méta-analyses contradictoires est aujourd’hui devenue stérile. Les tentatives dilatoires de certains ne changent rien aux faits établis et à la réalité. </a:t>
            </a:r>
          </a:p>
          <a:p>
            <a:pPr marL="332613" indent="-332613" defTabSz="886968">
              <a:defRPr sz="1746"/>
            </a:pPr>
          </a:p>
          <a:p>
            <a:pPr marL="332613" indent="-332613" defTabSz="886968">
              <a:spcBef>
                <a:spcPts val="400"/>
              </a:spcBef>
              <a:defRPr sz="1746"/>
            </a:pPr>
            <a:r>
              <a:t>Ils noient le poisson du surdiagnostic en postulant une avance au diagnostic très exagérée. Ce temps de devancement n’intervient que pour expliquer le surplus de diagnostics lors de l'introduction du dépistage. </a:t>
            </a:r>
          </a:p>
          <a:p>
            <a:pPr marL="332613" indent="-332613" defTabSz="886968">
              <a:defRPr sz="1746"/>
            </a:pPr>
          </a:p>
          <a:p>
            <a:pPr marL="332613" indent="-332613" defTabSz="886968">
              <a:spcBef>
                <a:spcPts val="400"/>
              </a:spcBef>
              <a:defRPr sz="1746"/>
            </a:pPr>
            <a:r>
              <a:t>Les études de suivi de cohortes à long terme et</a:t>
            </a:r>
            <a:r>
              <a:rPr u="sng"/>
              <a:t> les études en population </a:t>
            </a:r>
            <a:r>
              <a:t>sur plusieurs décennies où le temps de devancement n’a pratiquement plus d’effet sur l’incidence observée montrent clairement l’importance du surdiagnostic.</a:t>
            </a:r>
          </a:p>
          <a:p>
            <a:pPr marL="332613" indent="-332613" defTabSz="886968">
              <a:buSzTx/>
              <a:buNone/>
              <a:defRPr sz="1746"/>
            </a:pPr>
          </a:p>
          <a:p>
            <a:pPr marL="332613" indent="-332613" defTabSz="886968">
              <a:spcBef>
                <a:spcPts val="400"/>
              </a:spcBef>
              <a:buSzTx/>
              <a:buNone/>
              <a:defRPr sz="1746"/>
            </a:pPr>
            <a:r>
              <a:t>     Le surdiagnostic n’est pas un épiphénomène, il est </a:t>
            </a:r>
            <a:r>
              <a:rPr b="1" u="sng"/>
              <a:t>massif et lourd de conséquences.</a:t>
            </a:r>
          </a:p>
          <a:p>
            <a:pPr marL="332613" indent="-332613" defTabSz="886968">
              <a:defRPr sz="1940"/>
            </a:pPr>
          </a:p>
          <a:p>
            <a:pPr marL="332613" indent="-332613" defTabSz="886968">
              <a:defRPr sz="1552"/>
            </a:pPr>
          </a:p>
          <a:p>
            <a:pPr marL="332613" indent="-332613" defTabSz="886968">
              <a:spcBef>
                <a:spcPts val="300"/>
              </a:spcBef>
              <a:buSzTx/>
              <a:buNone/>
              <a:defRPr sz="1552"/>
            </a:pPr>
            <a:r>
              <a:t>    </a:t>
            </a:r>
            <a:r>
              <a:rPr sz="1358"/>
              <a:t> S.W. Duffy et E. Paci, « Bénéfices et risques du dépistage du cancer du sein par mammographie », BEH, 26/09/2012.</a:t>
            </a:r>
            <a:r>
              <a:rPr sz="1358">
                <a:effectLst>
                  <a:outerShdw sx="100000" sy="100000" kx="0" ky="0" algn="b" rotWithShape="0" blurRad="12319" dist="24638" dir="2700000">
                    <a:srgbClr val="000000"/>
                  </a:outerShdw>
                </a:effectLst>
              </a:rPr>
              <a:t> </a:t>
            </a:r>
          </a:p>
        </p:txBody>
      </p:sp>
    </p:spTree>
  </p:cSld>
  <p:clrMapOvr>
    <a:masterClrMapping/>
  </p:clrMapOvr>
  <p:transition xmlns:p14="http://schemas.microsoft.com/office/powerpoint/2010/main" spd="med" advClick="1" p14:dur="1000"/>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1" name="Shape 781"/>
          <p:cNvSpPr/>
          <p:nvPr>
            <p:ph type="title" idx="4294967295"/>
          </p:nvPr>
        </p:nvSpPr>
        <p:spPr>
          <a:xfrm>
            <a:off x="250825" y="1177925"/>
            <a:ext cx="8540750" cy="9937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475487">
              <a:defRPr sz="1040" u="sng">
                <a:solidFill>
                  <a:srgbClr val="FFFFFF"/>
                </a:solidFill>
              </a:defRPr>
            </a:pPr>
            <a:br/>
            <a:br/>
            <a:r>
              <a:rPr sz="935" u="none"/>
              <a:t>Le surdiagnostic : une variable cachée aux conséquences dramatiques</a:t>
            </a:r>
            <a:br>
              <a:rPr sz="935" u="none"/>
            </a:br>
            <a:br>
              <a:rPr sz="935" u="none"/>
            </a:br>
            <a:r>
              <a:t>D : Conséquences </a:t>
            </a:r>
            <a:br/>
          </a:p>
        </p:txBody>
      </p:sp>
      <p:sp>
        <p:nvSpPr>
          <p:cNvPr id="782" name="Shape 782"/>
          <p:cNvSpPr/>
          <p:nvPr>
            <p:ph type="body" idx="4294967295"/>
          </p:nvPr>
        </p:nvSpPr>
        <p:spPr>
          <a:xfrm>
            <a:off x="928687" y="2660650"/>
            <a:ext cx="8215313" cy="38449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defRPr sz="2000"/>
            </a:pPr>
          </a:p>
          <a:p>
            <a:pPr>
              <a:lnSpc>
                <a:spcPct val="90000"/>
              </a:lnSpc>
              <a:spcBef>
                <a:spcPts val="400"/>
              </a:spcBef>
              <a:defRPr sz="1800"/>
            </a:pPr>
            <a:r>
              <a:t>Surtraitement, agressivité thérapeutique inutile</a:t>
            </a:r>
          </a:p>
          <a:p>
            <a:pPr>
              <a:lnSpc>
                <a:spcPct val="90000"/>
              </a:lnSpc>
              <a:spcBef>
                <a:spcPts val="400"/>
              </a:spcBef>
              <a:defRPr sz="1800"/>
            </a:pPr>
            <a:r>
              <a:t>Vies détruites</a:t>
            </a:r>
          </a:p>
          <a:p>
            <a:pPr>
              <a:lnSpc>
                <a:spcPct val="90000"/>
              </a:lnSpc>
              <a:spcBef>
                <a:spcPts val="400"/>
              </a:spcBef>
              <a:defRPr sz="1800"/>
            </a:pPr>
            <a:r>
              <a:t>Elévation du niveau général d’angoisse, </a:t>
            </a:r>
          </a:p>
          <a:p>
            <a:pPr>
              <a:lnSpc>
                <a:spcPct val="90000"/>
              </a:lnSpc>
              <a:spcBef>
                <a:spcPts val="400"/>
              </a:spcBef>
              <a:defRPr sz="1800"/>
            </a:pPr>
            <a:r>
              <a:t>Illusions du médecin, de la patiente, de l’opinion publique </a:t>
            </a:r>
          </a:p>
          <a:p>
            <a:pPr>
              <a:lnSpc>
                <a:spcPct val="90000"/>
              </a:lnSpc>
              <a:spcBef>
                <a:spcPts val="400"/>
              </a:spcBef>
              <a:defRPr sz="1800"/>
            </a:pPr>
            <a:r>
              <a:t>Problèmes médicolégaux </a:t>
            </a:r>
          </a:p>
          <a:p>
            <a:pPr>
              <a:lnSpc>
                <a:spcPct val="90000"/>
              </a:lnSpc>
              <a:spcBef>
                <a:spcPts val="400"/>
              </a:spcBef>
              <a:defRPr sz="1800"/>
            </a:pPr>
            <a:r>
              <a:t>Entraves à la recherche</a:t>
            </a:r>
          </a:p>
          <a:p>
            <a:pPr>
              <a:lnSpc>
                <a:spcPct val="90000"/>
              </a:lnSpc>
              <a:spcBef>
                <a:spcPts val="400"/>
              </a:spcBef>
              <a:defRPr sz="1800"/>
            </a:pPr>
            <a:r>
              <a:t>Coûts inutiles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body" idx="4294967295"/>
          </p:nvPr>
        </p:nvSpPr>
        <p:spPr>
          <a:xfrm>
            <a:off x="1038225" y="2247900"/>
            <a:ext cx="7258050" cy="42195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SzTx/>
              <a:buNone/>
              <a:defRPr sz="1800"/>
            </a:pPr>
            <a:r>
              <a:t>   Pour</a:t>
            </a:r>
            <a:r>
              <a:rPr b="1"/>
              <a:t> </a:t>
            </a:r>
            <a:r>
              <a:t>faire le diagnostic d</a:t>
            </a:r>
            <a:r>
              <a:t>’</a:t>
            </a:r>
            <a:r>
              <a:t>un cancer évolutif létal, l</a:t>
            </a:r>
            <a:r>
              <a:t>’</a:t>
            </a:r>
            <a:r>
              <a:t>examen ana path est à la fois nécessaire et insuffisant.</a:t>
            </a:r>
          </a:p>
          <a:p>
            <a:pPr>
              <a:lnSpc>
                <a:spcPct val="80000"/>
              </a:lnSpc>
              <a:buSzTx/>
              <a:buNone/>
              <a:defRPr sz="1800"/>
            </a:pPr>
          </a:p>
          <a:p>
            <a:pPr>
              <a:lnSpc>
                <a:spcPct val="80000"/>
              </a:lnSpc>
              <a:defRPr sz="1800"/>
            </a:pPr>
          </a:p>
          <a:p>
            <a:pPr>
              <a:lnSpc>
                <a:spcPct val="80000"/>
              </a:lnSpc>
              <a:spcBef>
                <a:spcPts val="400"/>
              </a:spcBef>
              <a:buSzTx/>
              <a:buNone/>
              <a:defRPr sz="1800"/>
            </a:pPr>
            <a:r>
              <a:t>   A un véritable cancer, qui évolue avec des métastases mortelles, correspond un diagnostic ana path positif.</a:t>
            </a:r>
          </a:p>
          <a:p>
            <a:pPr>
              <a:lnSpc>
                <a:spcPct val="80000"/>
              </a:lnSpc>
              <a:buSzTx/>
              <a:buNone/>
              <a:defRPr sz="1800"/>
            </a:pPr>
          </a:p>
          <a:p>
            <a:pPr>
              <a:lnSpc>
                <a:spcPct val="80000"/>
              </a:lnSpc>
              <a:defRPr sz="1800"/>
            </a:pPr>
          </a:p>
          <a:p>
            <a:pPr>
              <a:lnSpc>
                <a:spcPct val="80000"/>
              </a:lnSpc>
              <a:spcBef>
                <a:spcPts val="400"/>
              </a:spcBef>
              <a:buSzTx/>
              <a:buNone/>
              <a:defRPr sz="1800"/>
            </a:pPr>
            <a:r>
              <a:t>   Mais à un diagnostic ana path positif peuvent correspondre des altérations de cellules qui n</a:t>
            </a:r>
            <a:r>
              <a:t>’</a:t>
            </a:r>
            <a:r>
              <a:t>évoluent pas en cancer mortel dans des délais prévisibles voire régressent.</a:t>
            </a:r>
          </a:p>
        </p:txBody>
      </p:sp>
      <p:sp>
        <p:nvSpPr>
          <p:cNvPr id="199" name="Shape 199"/>
          <p:cNvSpPr/>
          <p:nvPr/>
        </p:nvSpPr>
        <p:spPr>
          <a:xfrm>
            <a:off x="781050" y="1031875"/>
            <a:ext cx="791845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800">
                <a:solidFill>
                  <a:srgbClr val="FFFFFF"/>
                </a:solidFill>
              </a:defRPr>
            </a:lvl1pPr>
          </a:lstStyle>
          <a:p>
            <a:pPr/>
            <a:r>
              <a:t> L’histologie est insuffisante pour définir la maladie cancéreuse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98">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98">
                                            <p:txEl>
                                              <p:pRg st="3" end="3"/>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198">
                                            <p:txEl>
                                              <p:pRg st="4" end="4"/>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19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8" grpId="1"/>
    </p:bldLst>
  </p:timing>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4" name="Shape 784"/>
          <p:cNvSpPr/>
          <p:nvPr>
            <p:ph type="title" idx="4294967295"/>
          </p:nvPr>
        </p:nvSpPr>
        <p:spPr>
          <a:xfrm>
            <a:off x="-1" y="292100"/>
            <a:ext cx="9144002" cy="3238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411479">
              <a:defRPr sz="900">
                <a:solidFill>
                  <a:srgbClr val="FFFFFF"/>
                </a:solidFill>
                <a:effectLst>
                  <a:outerShdw sx="100000" sy="100000" kx="0" ky="0" algn="b" rotWithShape="0" blurRad="5715" dist="11430" dir="2700000">
                    <a:srgbClr val="000000"/>
                  </a:outerShdw>
                </a:effectLst>
              </a:defRPr>
            </a:pPr>
            <a:br/>
            <a:r>
              <a:rPr sz="720"/>
              <a:t>Conséquences du surdiagnostic</a:t>
            </a:r>
          </a:p>
        </p:txBody>
      </p:sp>
      <p:sp>
        <p:nvSpPr>
          <p:cNvPr id="785" name="Shape 785"/>
          <p:cNvSpPr/>
          <p:nvPr>
            <p:ph type="body" idx="4294967295"/>
          </p:nvPr>
        </p:nvSpPr>
        <p:spPr>
          <a:xfrm>
            <a:off x="279400" y="1077912"/>
            <a:ext cx="7454900" cy="56229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90000"/>
              </a:lnSpc>
              <a:spcBef>
                <a:spcPts val="400"/>
              </a:spcBef>
              <a:buSzTx/>
              <a:buNone/>
              <a:defRPr b="1" sz="1800"/>
            </a:pPr>
            <a:r>
              <a:t>   </a:t>
            </a:r>
            <a:r>
              <a:rPr u="sng"/>
              <a:t> </a:t>
            </a:r>
            <a:r>
              <a:rPr b="0" u="sng"/>
              <a:t>Le surtraitement</a:t>
            </a:r>
            <a:r>
              <a:rPr b="0"/>
              <a:t> </a:t>
            </a:r>
            <a:r>
              <a:rPr b="0" sz="2000"/>
              <a:t>:</a:t>
            </a:r>
            <a:endParaRPr sz="2000"/>
          </a:p>
          <a:p>
            <a:pPr>
              <a:lnSpc>
                <a:spcPct val="90000"/>
              </a:lnSpc>
              <a:buSzTx/>
              <a:buNone/>
              <a:defRPr sz="1800"/>
            </a:pPr>
          </a:p>
          <a:p>
            <a:pPr lvl="1" marL="285750" indent="171450">
              <a:lnSpc>
                <a:spcPct val="90000"/>
              </a:lnSpc>
              <a:spcBef>
                <a:spcPts val="0"/>
              </a:spcBef>
              <a:buSzTx/>
              <a:buNone/>
              <a:defRPr sz="1800"/>
            </a:pPr>
            <a:r>
              <a:t>  -  </a:t>
            </a:r>
            <a:r>
              <a:rPr u="sng"/>
              <a:t>Le dépistage augmente</a:t>
            </a:r>
            <a:r>
              <a:t> de 20%  le nombre des </a:t>
            </a:r>
            <a:r>
              <a:rPr u="sng"/>
              <a:t>mastectomies</a:t>
            </a:r>
            <a:r>
              <a:t>, dont la plupart sont réalisées  pour des cancers in situ </a:t>
            </a:r>
            <a:r>
              <a:rPr sz="1400"/>
              <a:t>(Olsen : 2000)</a:t>
            </a:r>
            <a:r>
              <a:t>.</a:t>
            </a:r>
          </a:p>
          <a:p>
            <a:pPr lvl="1" marL="285750" indent="171450">
              <a:lnSpc>
                <a:spcPct val="90000"/>
              </a:lnSpc>
              <a:spcBef>
                <a:spcPts val="0"/>
              </a:spcBef>
              <a:buSzTx/>
              <a:buNone/>
              <a:defRPr sz="1800"/>
            </a:pPr>
            <a:r>
              <a:t>  -  </a:t>
            </a:r>
            <a:r>
              <a:t>En France, le nombre de mastectomies totales a augmenté de 4 % entre 2006 et 2009</a:t>
            </a:r>
          </a:p>
          <a:p>
            <a:pPr lvl="1" marL="285750" indent="171450">
              <a:lnSpc>
                <a:spcPct val="90000"/>
              </a:lnSpc>
              <a:spcBef>
                <a:spcPts val="0"/>
              </a:spcBef>
              <a:buSzTx/>
              <a:buNone/>
              <a:defRPr sz="1800"/>
            </a:pPr>
            <a:r>
              <a:t>  -  Ce qui aboutit à une </a:t>
            </a:r>
            <a:r>
              <a:rPr u="sng"/>
              <a:t>altération de la qualité de vie</a:t>
            </a:r>
            <a:r>
              <a:t> pour des lésions dont l’évolution est incertaine</a:t>
            </a:r>
            <a:r>
              <a:rPr>
                <a:effectLst>
                  <a:outerShdw sx="100000" sy="100000" kx="0" ky="0" algn="b" rotWithShape="0" blurRad="12700" dist="25400" dir="2700000">
                    <a:srgbClr val="000000"/>
                  </a:outerShdw>
                </a:effectLst>
              </a:rPr>
              <a:t>.</a:t>
            </a:r>
            <a:endParaRPr>
              <a:effectLst>
                <a:outerShdw sx="100000" sy="100000" kx="0" ky="0" algn="b" rotWithShape="0" blurRad="12700" dist="25400" dir="2700000">
                  <a:srgbClr val="000000"/>
                </a:outerShdw>
              </a:effectLst>
            </a:endParaRPr>
          </a:p>
          <a:p>
            <a:pPr lvl="1" marL="285750" indent="171450">
              <a:lnSpc>
                <a:spcPct val="90000"/>
              </a:lnSpc>
              <a:spcBef>
                <a:spcPts val="0"/>
              </a:spcBef>
              <a:buSzTx/>
              <a:buNone/>
              <a:defRPr sz="1800"/>
            </a:pPr>
            <a:r>
              <a:t>  -  Une </a:t>
            </a:r>
            <a:r>
              <a:rPr u="sng"/>
              <a:t>augmentation de la morbidité</a:t>
            </a:r>
            <a:r>
              <a:t> liée aux traitements inutiles (complications cardiaques, pulmonaires, cancers induits etc..)</a:t>
            </a:r>
          </a:p>
          <a:p>
            <a:pPr lvl="1" marL="285750" indent="171450">
              <a:lnSpc>
                <a:spcPct val="90000"/>
              </a:lnSpc>
              <a:spcBef>
                <a:spcPts val="0"/>
              </a:spcBef>
              <a:buSzTx/>
              <a:buNone/>
              <a:defRPr sz="2000"/>
            </a:pPr>
          </a:p>
          <a:p>
            <a:pPr lvl="1" marL="285750" indent="171450">
              <a:lnSpc>
                <a:spcPct val="90000"/>
              </a:lnSpc>
              <a:spcBef>
                <a:spcPts val="0"/>
              </a:spcBef>
              <a:buSzTx/>
              <a:buNone/>
              <a:defRPr sz="1200"/>
            </a:pPr>
          </a:p>
          <a:p>
            <a:pPr lvl="1" marL="285750" indent="171450">
              <a:lnSpc>
                <a:spcPct val="90000"/>
              </a:lnSpc>
              <a:spcBef>
                <a:spcPts val="0"/>
              </a:spcBef>
              <a:buSzTx/>
              <a:buNone/>
              <a:defRPr sz="1200"/>
            </a:pPr>
            <a:r>
              <a:t>       J.P. Boissel, E. Amsallem, C.Kasparian, M. Diallo ; Risques et qualité</a:t>
            </a:r>
          </a:p>
          <a:p>
            <a:pPr lvl="1" marL="285750" indent="171450">
              <a:lnSpc>
                <a:spcPct val="90000"/>
              </a:lnSpc>
              <a:spcBef>
                <a:spcPts val="0"/>
              </a:spcBef>
              <a:buSzTx/>
              <a:buNone/>
              <a:defRPr sz="1200"/>
            </a:pPr>
          </a:p>
          <a:p>
            <a:pPr lvl="1" marL="285750" indent="171450">
              <a:lnSpc>
                <a:spcPct val="90000"/>
              </a:lnSpc>
              <a:spcBef>
                <a:spcPts val="0"/>
              </a:spcBef>
              <a:buSzTx/>
              <a:buNone/>
              <a:defRPr sz="1200"/>
            </a:pPr>
            <a:r>
              <a:t>   </a:t>
            </a:r>
          </a:p>
          <a:p>
            <a:pPr lvl="1" marL="285750" indent="171450">
              <a:lnSpc>
                <a:spcPct val="90000"/>
              </a:lnSpc>
              <a:spcBef>
                <a:spcPts val="0"/>
              </a:spcBef>
              <a:buSzTx/>
              <a:buNone/>
              <a:defRPr sz="1200"/>
            </a:pPr>
            <a:r>
              <a:t>       niveau de preuve ? . 2006-Vol III- N°2)</a:t>
            </a:r>
          </a:p>
          <a:p>
            <a:pPr lvl="1" marL="285750" indent="171450">
              <a:lnSpc>
                <a:spcPct val="90000"/>
              </a:lnSpc>
              <a:spcBef>
                <a:spcPts val="0"/>
              </a:spcBef>
              <a:buSzTx/>
              <a:buNone/>
              <a:defRPr sz="1200"/>
            </a:pPr>
          </a:p>
          <a:p>
            <a:pPr lvl="1" marL="285750" indent="171450">
              <a:lnSpc>
                <a:spcPct val="90000"/>
              </a:lnSpc>
              <a:spcBef>
                <a:spcPts val="0"/>
              </a:spcBef>
              <a:buSzTx/>
              <a:buNone/>
              <a:defRPr sz="1200"/>
            </a:pPr>
            <a:r>
              <a:t>       “Effet of mammography sreening on surgical treatment for breast cancer in Norway.” </a:t>
            </a:r>
            <a:br/>
            <a:r>
              <a:t> Surke P et coll BMJ 2011 ; 343 :d4692 doi:10.1136</a:t>
            </a:r>
          </a:p>
        </p:txBody>
      </p:sp>
      <p:sp>
        <p:nvSpPr>
          <p:cNvPr id="786" name="Shape 786"/>
          <p:cNvSpPr/>
          <p:nvPr/>
        </p:nvSpPr>
        <p:spPr>
          <a:xfrm>
            <a:off x="1066800" y="5097462"/>
            <a:ext cx="6896100" cy="5019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200"/>
              </a:spcBef>
              <a:defRPr sz="1200">
                <a:solidFill>
                  <a:srgbClr val="FFFFFF"/>
                </a:solidFill>
              </a:defRPr>
            </a:lvl1pPr>
          </a:lstStyle>
          <a:p>
            <a:pPr/>
            <a:r>
              <a:t>Les traitements utilisés en cancérologie sont-ils fondés sur des données de haut</a:t>
            </a:r>
          </a:p>
        </p:txBody>
      </p:sp>
    </p:spTree>
  </p:cSld>
  <p:clrMapOvr>
    <a:masterClrMapping/>
  </p:clrMapOvr>
  <p:transition xmlns:p14="http://schemas.microsoft.com/office/powerpoint/2010/main" spd="med" advClick="1" p14:dur="1000"/>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8" name="Shape 788"/>
          <p:cNvSpPr/>
          <p:nvPr>
            <p:ph type="body" idx="4294967295"/>
          </p:nvPr>
        </p:nvSpPr>
        <p:spPr>
          <a:xfrm>
            <a:off x="1257300" y="1616075"/>
            <a:ext cx="5981700" cy="50609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gn="ctr">
              <a:buSzTx/>
              <a:buNone/>
              <a:defRPr sz="2000"/>
            </a:pPr>
          </a:p>
          <a:p>
            <a:pPr>
              <a:spcBef>
                <a:spcPts val="400"/>
              </a:spcBef>
              <a:defRPr sz="1800"/>
            </a:pPr>
            <a:r>
              <a:t>Le surdiagnostic touche non seulement les « bien portantes » mais aussi les patientes symptomatiques</a:t>
            </a:r>
          </a:p>
          <a:p>
            <a:pPr>
              <a:defRPr sz="1800"/>
            </a:pPr>
          </a:p>
          <a:p>
            <a:pPr>
              <a:spcBef>
                <a:spcPts val="400"/>
              </a:spcBef>
              <a:defRPr sz="1800"/>
            </a:pPr>
            <a:r>
              <a:t>Une lésion focalisée visible à la mammographie peut coexister avec des lésions multicentriques occultes visibles à l’IRM conduisant à la mastectomie totale. </a:t>
            </a:r>
          </a:p>
          <a:p>
            <a:pPr>
              <a:defRPr sz="1800"/>
            </a:pPr>
          </a:p>
          <a:p>
            <a:pPr>
              <a:spcBef>
                <a:spcPts val="400"/>
              </a:spcBef>
              <a:defRPr sz="1800"/>
            </a:pPr>
            <a:r>
              <a:t>Or, la chirurgie conservatrice donne les mêmes résultats qu’une chirurgie radicale en termes de survie (Fischer et Véronesi)</a:t>
            </a:r>
          </a:p>
        </p:txBody>
      </p:sp>
    </p:spTree>
  </p:cSld>
  <p:clrMapOvr>
    <a:masterClrMapping/>
  </p:clrMapOvr>
  <p:transition xmlns:p14="http://schemas.microsoft.com/office/powerpoint/2010/main" spd="med" advClick="1" p14:dur="1000"/>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90" name="HERREROOBLIQ2.jpg" descr="HERREROOBLIQ2"/>
          <p:cNvPicPr>
            <a:picLocks noChangeAspect="1"/>
          </p:cNvPicPr>
          <p:nvPr/>
        </p:nvPicPr>
        <p:blipFill>
          <a:blip r:embed="rId2">
            <a:extLst/>
          </a:blip>
          <a:stretch>
            <a:fillRect/>
          </a:stretch>
        </p:blipFill>
        <p:spPr>
          <a:xfrm>
            <a:off x="393700" y="0"/>
            <a:ext cx="4457700" cy="6858000"/>
          </a:xfrm>
          <a:prstGeom prst="rect">
            <a:avLst/>
          </a:prstGeom>
          <a:ln>
            <a:solidFill>
              <a:srgbClr val="FFFFFF"/>
            </a:solidFill>
          </a:ln>
        </p:spPr>
      </p:pic>
      <p:pic>
        <p:nvPicPr>
          <p:cNvPr id="791" name="HERRERO024 copy.jpeg" descr="HERRERO024 copy"/>
          <p:cNvPicPr>
            <a:picLocks noChangeAspect="1"/>
          </p:cNvPicPr>
          <p:nvPr/>
        </p:nvPicPr>
        <p:blipFill>
          <a:blip r:embed="rId3">
            <a:extLst/>
          </a:blip>
          <a:stretch>
            <a:fillRect/>
          </a:stretch>
        </p:blipFill>
        <p:spPr>
          <a:xfrm>
            <a:off x="4819650" y="0"/>
            <a:ext cx="4078288" cy="2357438"/>
          </a:xfrm>
          <a:prstGeom prst="rect">
            <a:avLst/>
          </a:prstGeom>
          <a:ln>
            <a:solidFill>
              <a:srgbClr val="FFFFFF"/>
            </a:solidFill>
          </a:ln>
        </p:spPr>
      </p:pic>
      <p:pic>
        <p:nvPicPr>
          <p:cNvPr id="792" name="HERRERO033 copy.jpeg" descr="HERRERO033 copy"/>
          <p:cNvPicPr>
            <a:picLocks noChangeAspect="1"/>
          </p:cNvPicPr>
          <p:nvPr/>
        </p:nvPicPr>
        <p:blipFill>
          <a:blip r:embed="rId4">
            <a:extLst/>
          </a:blip>
          <a:stretch>
            <a:fillRect/>
          </a:stretch>
        </p:blipFill>
        <p:spPr>
          <a:xfrm>
            <a:off x="4813300" y="2344737"/>
            <a:ext cx="4086225" cy="2327276"/>
          </a:xfrm>
          <a:prstGeom prst="rect">
            <a:avLst/>
          </a:prstGeom>
          <a:ln>
            <a:solidFill>
              <a:srgbClr val="FFFFFF"/>
            </a:solidFill>
          </a:ln>
        </p:spPr>
      </p:pic>
      <p:pic>
        <p:nvPicPr>
          <p:cNvPr id="793" name="HERRERO038 copy.jpeg" descr="HERRERO038 copy"/>
          <p:cNvPicPr>
            <a:picLocks noChangeAspect="1"/>
          </p:cNvPicPr>
          <p:nvPr/>
        </p:nvPicPr>
        <p:blipFill>
          <a:blip r:embed="rId5">
            <a:extLst/>
          </a:blip>
          <a:stretch>
            <a:fillRect/>
          </a:stretch>
        </p:blipFill>
        <p:spPr>
          <a:xfrm>
            <a:off x="4813300" y="4652962"/>
            <a:ext cx="4090988" cy="2205038"/>
          </a:xfrm>
          <a:prstGeom prst="rect">
            <a:avLst/>
          </a:prstGeom>
          <a:ln>
            <a:solidFill>
              <a:srgbClr val="FFFFFF"/>
            </a:solidFill>
          </a:ln>
        </p:spPr>
      </p:pic>
      <p:sp>
        <p:nvSpPr>
          <p:cNvPr id="794" name="Shape 794"/>
          <p:cNvSpPr/>
          <p:nvPr/>
        </p:nvSpPr>
        <p:spPr>
          <a:xfrm>
            <a:off x="463550" y="6485856"/>
            <a:ext cx="1957388" cy="287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sz="1400">
                <a:solidFill>
                  <a:srgbClr val="FFFFFF"/>
                </a:solidFill>
                <a:latin typeface="+mn-lt"/>
                <a:ea typeface="+mn-ea"/>
                <a:cs typeface="+mn-cs"/>
                <a:sym typeface="Times New Roman"/>
              </a:defRPr>
            </a:lvl1pPr>
          </a:lstStyle>
          <a:p>
            <a:pPr/>
            <a:r>
              <a:t>Profil gauche</a:t>
            </a:r>
          </a:p>
        </p:txBody>
      </p:sp>
      <p:sp>
        <p:nvSpPr>
          <p:cNvPr id="795" name="Shape 795"/>
          <p:cNvSpPr/>
          <p:nvPr/>
        </p:nvSpPr>
        <p:spPr>
          <a:xfrm>
            <a:off x="7617316" y="194116"/>
            <a:ext cx="1340456"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defTabSz="457200">
              <a:defRPr b="1" sz="2400">
                <a:solidFill>
                  <a:srgbClr val="FFFFFF"/>
                </a:solidFill>
                <a:latin typeface="+mn-lt"/>
                <a:ea typeface="+mn-ea"/>
                <a:cs typeface="+mn-cs"/>
                <a:sym typeface="Times New Roman"/>
              </a:defRPr>
            </a:lvl1pPr>
          </a:lstStyle>
          <a:p>
            <a:pPr/>
            <a:r>
              <a:t>Q sup ext</a:t>
            </a:r>
          </a:p>
        </p:txBody>
      </p:sp>
      <p:sp>
        <p:nvSpPr>
          <p:cNvPr id="796" name="Shape 796"/>
          <p:cNvSpPr/>
          <p:nvPr/>
        </p:nvSpPr>
        <p:spPr>
          <a:xfrm>
            <a:off x="7534542" y="2445191"/>
            <a:ext cx="1679041"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defTabSz="457200">
              <a:defRPr b="1" sz="2400">
                <a:solidFill>
                  <a:srgbClr val="FFFFFF"/>
                </a:solidFill>
                <a:latin typeface="+mn-lt"/>
                <a:ea typeface="+mn-ea"/>
                <a:cs typeface="+mn-cs"/>
                <a:sym typeface="Times New Roman"/>
              </a:defRPr>
            </a:lvl1pPr>
          </a:lstStyle>
          <a:p>
            <a:pPr/>
            <a:r>
              <a:t>Union Q ext</a:t>
            </a:r>
          </a:p>
        </p:txBody>
      </p:sp>
      <p:sp>
        <p:nvSpPr>
          <p:cNvPr id="797" name="Shape 797"/>
          <p:cNvSpPr/>
          <p:nvPr/>
        </p:nvSpPr>
        <p:spPr>
          <a:xfrm>
            <a:off x="7523504" y="4783579"/>
            <a:ext cx="1645554"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defTabSz="457200">
              <a:defRPr b="1" sz="2400">
                <a:solidFill>
                  <a:srgbClr val="FFFFFF"/>
                </a:solidFill>
                <a:latin typeface="+mn-lt"/>
                <a:ea typeface="+mn-ea"/>
                <a:cs typeface="+mn-cs"/>
                <a:sym typeface="Times New Roman"/>
              </a:defRPr>
            </a:lvl1pPr>
          </a:lstStyle>
          <a:p>
            <a:pPr/>
            <a:r>
              <a:t>Union Q inf</a:t>
            </a:r>
          </a:p>
        </p:txBody>
      </p:sp>
      <p:sp>
        <p:nvSpPr>
          <p:cNvPr id="798" name="Shape 798"/>
          <p:cNvSpPr/>
          <p:nvPr/>
        </p:nvSpPr>
        <p:spPr>
          <a:xfrm flipH="1" flipV="1">
            <a:off x="3581400" y="1447800"/>
            <a:ext cx="838200" cy="25401"/>
          </a:xfrm>
          <a:prstGeom prst="line">
            <a:avLst/>
          </a:prstGeom>
          <a:ln>
            <a:solidFill>
              <a:srgbClr val="FFFFFF"/>
            </a:solidFill>
            <a:miter/>
            <a:tailEnd type="triangle"/>
          </a:ln>
        </p:spPr>
        <p:txBody>
          <a:bodyPr lIns="45719" rIns="45719"/>
          <a:lstStyle/>
          <a:p>
            <a:pPr>
              <a:defRPr>
                <a:solidFill>
                  <a:srgbClr val="FFFFFF"/>
                </a:solidFill>
              </a:defRPr>
            </a:pPr>
          </a:p>
        </p:txBody>
      </p:sp>
      <p:sp>
        <p:nvSpPr>
          <p:cNvPr id="799" name="Shape 799"/>
          <p:cNvSpPr/>
          <p:nvPr/>
        </p:nvSpPr>
        <p:spPr>
          <a:xfrm flipH="1">
            <a:off x="3505200" y="3340100"/>
            <a:ext cx="876300" cy="0"/>
          </a:xfrm>
          <a:prstGeom prst="line">
            <a:avLst/>
          </a:prstGeom>
          <a:ln>
            <a:solidFill>
              <a:srgbClr val="FFFFFF"/>
            </a:solidFill>
            <a:miter/>
            <a:tailEnd type="triangle"/>
          </a:ln>
        </p:spPr>
        <p:txBody>
          <a:bodyPr lIns="45719" rIns="45719"/>
          <a:lstStyle/>
          <a:p>
            <a:pPr>
              <a:defRPr>
                <a:solidFill>
                  <a:srgbClr val="FFFFFF"/>
                </a:solidFill>
              </a:defRPr>
            </a:pPr>
          </a:p>
        </p:txBody>
      </p:sp>
      <p:sp>
        <p:nvSpPr>
          <p:cNvPr id="800" name="Shape 800"/>
          <p:cNvSpPr/>
          <p:nvPr/>
        </p:nvSpPr>
        <p:spPr>
          <a:xfrm flipH="1">
            <a:off x="3644899" y="5892800"/>
            <a:ext cx="774701" cy="0"/>
          </a:xfrm>
          <a:prstGeom prst="line">
            <a:avLst/>
          </a:prstGeom>
          <a:ln>
            <a:solidFill>
              <a:srgbClr val="FFFFFF"/>
            </a:solidFill>
            <a:miter/>
            <a:tailEnd type="triangle"/>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92"/>
                                        </p:tgtEl>
                                        <p:attrNameLst>
                                          <p:attrName>style.visibility</p:attrName>
                                        </p:attrNameLst>
                                      </p:cBhvr>
                                      <p:to>
                                        <p:strVal val="visible"/>
                                      </p:to>
                                    </p:set>
                                    <p:animEffect filter="wipe(left)" transition="in">
                                      <p:cBhvr>
                                        <p:cTn id="7" dur="500"/>
                                        <p:tgtEl>
                                          <p:spTgt spid="7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793"/>
                                        </p:tgtEl>
                                        <p:attrNameLst>
                                          <p:attrName>style.visibility</p:attrName>
                                        </p:attrNameLst>
                                      </p:cBhvr>
                                      <p:to>
                                        <p:strVal val="visible"/>
                                      </p:to>
                                    </p:set>
                                    <p:animEffect filter="wipe(left)" transition="in">
                                      <p:cBhvr>
                                        <p:cTn id="12" dur="5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3" grpId="2"/>
      <p:bldP build="whole" bldLvl="1" animBg="1" rev="0" advAuto="0" spid="792" grpId="1"/>
    </p:bldLst>
  </p:timing>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2" name="Shape 802"/>
          <p:cNvSpPr/>
          <p:nvPr>
            <p:ph type="title" idx="4294967295"/>
          </p:nvPr>
        </p:nvSpPr>
        <p:spPr>
          <a:xfrm>
            <a:off x="-1" y="955675"/>
            <a:ext cx="9144002" cy="10334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800" u="sng">
                <a:solidFill>
                  <a:srgbClr val="FFFFFF"/>
                </a:solidFill>
              </a:defRPr>
            </a:pPr>
            <a:r>
              <a:t>le rapport bénéfice / risque de la mammographie de dépistage est impérativement à revoir</a:t>
            </a:r>
            <a:r>
              <a:rPr u="none"/>
              <a:t>.</a:t>
            </a:r>
          </a:p>
        </p:txBody>
      </p:sp>
      <p:sp>
        <p:nvSpPr>
          <p:cNvPr id="803" name="Shape 803"/>
          <p:cNvSpPr/>
          <p:nvPr>
            <p:ph type="body" idx="4294967295"/>
          </p:nvPr>
        </p:nvSpPr>
        <p:spPr>
          <a:xfrm>
            <a:off x="228600" y="2687637"/>
            <a:ext cx="8521700" cy="40084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b="1" sz="2000"/>
            </a:pPr>
            <a:r>
              <a:t>    </a:t>
            </a:r>
            <a:r>
              <a:rPr sz="1800" u="sng"/>
              <a:t>1) L’ irradiation liée à la mammographie doit être reconsidérée </a:t>
            </a:r>
            <a:r>
              <a:rPr b="0" sz="1800" u="sng"/>
              <a:t>:</a:t>
            </a:r>
            <a:endParaRPr sz="1800" u="sng"/>
          </a:p>
          <a:p>
            <a:pPr>
              <a:defRPr b="1" sz="2000" u="sng"/>
            </a:pPr>
          </a:p>
          <a:p>
            <a:pPr lvl="1" marL="742950" indent="-285750">
              <a:spcBef>
                <a:spcPts val="0"/>
              </a:spcBef>
              <a:buClr>
                <a:srgbClr val="6FA9B7"/>
              </a:buClr>
              <a:buFont typeface="Wingdings"/>
              <a:defRPr sz="1800"/>
            </a:pPr>
            <a:r>
              <a:t>Les femmes débutent les mammographies de plus en plus jeunes</a:t>
            </a:r>
          </a:p>
          <a:p>
            <a:pPr lvl="1" marL="742950" indent="-285750">
              <a:spcBef>
                <a:spcPts val="0"/>
              </a:spcBef>
              <a:buClr>
                <a:srgbClr val="6FA9B7"/>
              </a:buClr>
              <a:buFont typeface="Wingdings"/>
              <a:defRPr sz="1800"/>
            </a:pPr>
          </a:p>
          <a:p>
            <a:pPr lvl="1" marL="742950" indent="-285750">
              <a:spcBef>
                <a:spcPts val="0"/>
              </a:spcBef>
              <a:buClr>
                <a:srgbClr val="6FA9B7"/>
              </a:buClr>
              <a:buFont typeface="Wingdings"/>
              <a:defRPr sz="1800"/>
            </a:pPr>
            <a:r>
              <a:t>D’après le CIRC, les cancers radio-induits représentent </a:t>
            </a:r>
            <a:r>
              <a:rPr b="1" u="sng"/>
              <a:t>1 à 5 décès</a:t>
            </a:r>
            <a:r>
              <a:t> pour 100 000 femmes réalisant une mammo tous les 2 ans à partir de 50 ans  (2 à 5 mGys) </a:t>
            </a:r>
          </a:p>
          <a:p>
            <a:pPr lvl="1" marL="742950" indent="-285750">
              <a:spcBef>
                <a:spcPts val="0"/>
              </a:spcBef>
              <a:buClr>
                <a:srgbClr val="6FA9B7"/>
              </a:buClr>
              <a:buFont typeface="Wingdings"/>
              <a:defRPr sz="1800"/>
            </a:pPr>
            <a:r>
              <a:t>et </a:t>
            </a:r>
            <a:r>
              <a:rPr u="sng"/>
              <a:t>de </a:t>
            </a:r>
            <a:r>
              <a:rPr b="1" u="sng"/>
              <a:t>10 à 20 décès</a:t>
            </a:r>
            <a:r>
              <a:rPr u="sng"/>
              <a:t> si le dépistage débute à </a:t>
            </a:r>
            <a:r>
              <a:rPr b="1" u="sng"/>
              <a:t>40 ans</a:t>
            </a:r>
            <a:r>
              <a:t>. </a:t>
            </a:r>
          </a:p>
        </p:txBody>
      </p:sp>
    </p:spTree>
  </p:cSld>
  <p:clrMapOvr>
    <a:masterClrMapping/>
  </p:clrMapOvr>
  <p:transition xmlns:p14="http://schemas.microsoft.com/office/powerpoint/2010/main" spd="med" advClick="1" p14:dur="1000"/>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5" name="Shape 805"/>
          <p:cNvSpPr/>
          <p:nvPr>
            <p:ph type="title" idx="4294967295"/>
          </p:nvPr>
        </p:nvSpPr>
        <p:spPr>
          <a:xfrm>
            <a:off x="406400" y="457199"/>
            <a:ext cx="8128000"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600">
                <a:solidFill>
                  <a:srgbClr val="FFFFFF"/>
                </a:solidFill>
              </a:defRPr>
            </a:pPr>
            <a:r>
              <a:t>« DNA double-strand breaks induced by mammographic screening procedures in human mammary epithelial cells. »</a:t>
            </a:r>
            <a:br/>
            <a:r>
              <a:rPr u="sng"/>
              <a:t>C. Colin et coll, International Journal of Radiation Biology, 2011</a:t>
            </a:r>
          </a:p>
        </p:txBody>
      </p:sp>
      <p:sp>
        <p:nvSpPr>
          <p:cNvPr id="806" name="Shape 806"/>
          <p:cNvSpPr/>
          <p:nvPr>
            <p:ph type="body" idx="4294967295"/>
          </p:nvPr>
        </p:nvSpPr>
        <p:spPr>
          <a:xfrm>
            <a:off x="673100" y="1879600"/>
            <a:ext cx="7366000" cy="46212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defRPr sz="1800"/>
            </a:pPr>
            <a:r>
              <a:t>L’étude a été réalisée après irradiation in vitro de tissu mammaire aux doses mammographiques de 2 mGy.</a:t>
            </a:r>
          </a:p>
          <a:p>
            <a:pPr>
              <a:spcBef>
                <a:spcPts val="400"/>
              </a:spcBef>
              <a:defRPr sz="1800" u="sng"/>
            </a:pPr>
            <a:r>
              <a:t>Constatations :</a:t>
            </a:r>
          </a:p>
          <a:p>
            <a:pPr>
              <a:defRPr sz="1800"/>
            </a:pPr>
          </a:p>
          <a:p>
            <a:pPr>
              <a:spcBef>
                <a:spcPts val="400"/>
              </a:spcBef>
              <a:defRPr sz="1800"/>
            </a:pPr>
            <a:r>
              <a:t>Deux fois 2 mGy produit plus de cassures d’ADN que 4mGy en une fois</a:t>
            </a:r>
          </a:p>
          <a:p>
            <a:pPr>
              <a:defRPr sz="1800"/>
            </a:pPr>
          </a:p>
          <a:p>
            <a:pPr>
              <a:spcBef>
                <a:spcPts val="400"/>
              </a:spcBef>
              <a:defRPr sz="1800"/>
            </a:pPr>
            <a:r>
              <a:t>Les lésions d’ADN étaient d’autant plus accentuées et en grand nombre qu’il s’agissait de femmes jeunes à risque et ce sont ces femmes à qui l’on voudrait faire une mammographie annuelle !</a:t>
            </a:r>
          </a:p>
          <a:p>
            <a:pPr>
              <a:defRPr sz="1800"/>
            </a:pPr>
          </a:p>
          <a:p>
            <a:pPr>
              <a:spcBef>
                <a:spcPts val="400"/>
              </a:spcBef>
              <a:defRPr sz="1800"/>
            </a:pPr>
            <a:r>
              <a:t>Ces effets délétères sont minimisés par ceux qui s’accrochent à l’idée que le rapport bénéfice / risque reste favorable au dépistage alors que plus rien ne permet de le justifier.</a:t>
            </a:r>
          </a:p>
        </p:txBody>
      </p:sp>
    </p:spTree>
  </p:cSld>
  <p:clrMapOvr>
    <a:masterClrMapping/>
  </p:clrMapOvr>
  <p:transition xmlns:p14="http://schemas.microsoft.com/office/powerpoint/2010/main" spd="med" advClick="1" p14:dur="1000"/>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8" name="Tableau.jpg" descr="Tableau"/>
          <p:cNvPicPr>
            <a:picLocks noChangeAspect="1"/>
          </p:cNvPicPr>
          <p:nvPr/>
        </p:nvPicPr>
        <p:blipFill>
          <a:blip r:embed="rId2">
            <a:extLst/>
          </a:blip>
          <a:stretch>
            <a:fillRect/>
          </a:stretch>
        </p:blipFill>
        <p:spPr>
          <a:xfrm>
            <a:off x="269875" y="0"/>
            <a:ext cx="8474075" cy="3838575"/>
          </a:xfrm>
          <a:prstGeom prst="rect">
            <a:avLst/>
          </a:prstGeom>
          <a:ln w="12700">
            <a:miter lim="400000"/>
          </a:ln>
        </p:spPr>
      </p:pic>
      <p:sp>
        <p:nvSpPr>
          <p:cNvPr id="809" name="Shape 809"/>
          <p:cNvSpPr/>
          <p:nvPr/>
        </p:nvSpPr>
        <p:spPr>
          <a:xfrm>
            <a:off x="533399" y="790575"/>
            <a:ext cx="5202239"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000"/>
              </a:spcBef>
              <a:defRPr sz="1800">
                <a:solidFill>
                  <a:srgbClr val="FFFFFF"/>
                </a:solidFill>
              </a:defRPr>
            </a:pPr>
            <a:r>
              <a:t>                 </a:t>
            </a:r>
            <a:r>
              <a:rPr b="1" u="sng"/>
              <a:t>Dose d’entrée à la peau</a:t>
            </a:r>
          </a:p>
        </p:txBody>
      </p:sp>
      <p:sp>
        <p:nvSpPr>
          <p:cNvPr id="810" name="Shape 810"/>
          <p:cNvSpPr/>
          <p:nvPr/>
        </p:nvSpPr>
        <p:spPr>
          <a:xfrm>
            <a:off x="317500" y="509587"/>
            <a:ext cx="6659647" cy="370841"/>
          </a:xfrm>
          <a:prstGeom prst="rect">
            <a:avLst/>
          </a:prstGeom>
          <a:solidFill>
            <a:srgbClr val="5B5D6B"/>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FFFF"/>
                </a:solidFill>
              </a:defRPr>
            </a:lvl1pPr>
          </a:lstStyle>
          <a:p>
            <a:pPr/>
            <a:r>
              <a:t>« Le  Médecin radiologue de France, n° 268, mars 2005 »</a:t>
            </a:r>
          </a:p>
        </p:txBody>
      </p:sp>
      <p:sp>
        <p:nvSpPr>
          <p:cNvPr id="811" name="Shape 811"/>
          <p:cNvSpPr/>
          <p:nvPr/>
        </p:nvSpPr>
        <p:spPr>
          <a:xfrm>
            <a:off x="-1" y="4013200"/>
            <a:ext cx="9144002" cy="235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defTabSz="457200">
              <a:defRPr b="1" sz="1800" u="sng">
                <a:solidFill>
                  <a:srgbClr val="FFFFFF"/>
                </a:solidFill>
              </a:defRPr>
            </a:pPr>
            <a:r>
              <a:t>2) L’irradiation liée à la radiothérapie :</a:t>
            </a:r>
          </a:p>
          <a:p>
            <a:pPr lvl="1" defTabSz="457200">
              <a:defRPr b="1" sz="1800" u="sng">
                <a:solidFill>
                  <a:srgbClr val="FFFFFF"/>
                </a:solidFill>
              </a:defRPr>
            </a:pPr>
          </a:p>
          <a:p>
            <a:pPr lvl="1" marL="457200" indent="0" defTabSz="457200">
              <a:buSzPct val="100000"/>
              <a:buChar char="-"/>
              <a:defRPr sz="1800">
                <a:solidFill>
                  <a:srgbClr val="FFFFFF"/>
                </a:solidFill>
              </a:defRPr>
            </a:pPr>
            <a:r>
              <a:t> Sarcomes radio-induits.</a:t>
            </a:r>
          </a:p>
          <a:p>
            <a:pPr lvl="1" marL="457200" indent="0" defTabSz="457200">
              <a:buSzPct val="100000"/>
              <a:buChar char="-"/>
              <a:defRPr sz="1800">
                <a:solidFill>
                  <a:srgbClr val="FFFFFF"/>
                </a:solidFill>
              </a:defRPr>
            </a:pPr>
            <a:r>
              <a:t> Le risque coronarien s’accroit de 7,4 % par gray reçu par le coeur.</a:t>
            </a:r>
          </a:p>
          <a:p>
            <a:pPr lvl="1" marL="457200" indent="0" defTabSz="457200">
              <a:buSzPct val="100000"/>
              <a:buChar char="-"/>
              <a:defRPr sz="1800">
                <a:solidFill>
                  <a:srgbClr val="FFFFFF"/>
                </a:solidFill>
              </a:defRPr>
            </a:pPr>
          </a:p>
          <a:p>
            <a:pPr defTabSz="457200">
              <a:defRPr sz="1400">
                <a:solidFill>
                  <a:srgbClr val="FFFFFF"/>
                </a:solidFill>
              </a:defRPr>
            </a:pPr>
            <a:r>
              <a:t>         Dary S et coll :Risk of heart disease in women after radiothérapyfor breast cancer. N Engl J Med., 2013 : 368:987-98.</a:t>
            </a:r>
          </a:p>
          <a:p>
            <a:pPr lvl="1" defTabSz="457200">
              <a:defRPr sz="1400">
                <a:solidFill>
                  <a:srgbClr val="FFFFFF"/>
                </a:solidFill>
              </a:defRPr>
            </a:pPr>
            <a:r>
              <a:t>Baum M : Harms from breast cancer sreening outweigh benefits. BMJ, 2013, 346,   </a:t>
            </a:r>
          </a:p>
        </p:txBody>
      </p:sp>
    </p:spTree>
  </p:cSld>
  <p:clrMapOvr>
    <a:masterClrMapping/>
  </p:clrMapOvr>
  <p:transition xmlns:p14="http://schemas.microsoft.com/office/powerpoint/2010/main" spd="med" advClick="1" p14:dur="1000"/>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3" name="image.png"/>
          <p:cNvPicPr>
            <a:picLocks noChangeAspect="1"/>
          </p:cNvPicPr>
          <p:nvPr/>
        </p:nvPicPr>
        <p:blipFill>
          <a:blip r:embed="rId2">
            <a:extLst/>
          </a:blip>
          <a:stretch>
            <a:fillRect/>
          </a:stretch>
        </p:blipFill>
        <p:spPr>
          <a:xfrm>
            <a:off x="622300" y="103187"/>
            <a:ext cx="7637463" cy="6273801"/>
          </a:xfrm>
          <a:prstGeom prst="rect">
            <a:avLst/>
          </a:prstGeom>
          <a:ln w="12700">
            <a:miter lim="400000"/>
          </a:ln>
        </p:spPr>
      </p:pic>
    </p:spTree>
  </p:cSld>
  <p:clrMapOvr>
    <a:masterClrMapping/>
  </p:clrMapOvr>
  <p:transition xmlns:p14="http://schemas.microsoft.com/office/powerpoint/2010/main" spd="med" advClick="1" p14:dur="1000"/>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5" name="01.jpeg" descr="01"/>
          <p:cNvPicPr>
            <a:picLocks noChangeAspect="1"/>
          </p:cNvPicPr>
          <p:nvPr/>
        </p:nvPicPr>
        <p:blipFill>
          <a:blip r:embed="rId2">
            <a:extLst/>
          </a:blip>
          <a:stretch>
            <a:fillRect/>
          </a:stretch>
        </p:blipFill>
        <p:spPr>
          <a:xfrm>
            <a:off x="0" y="0"/>
            <a:ext cx="4643438" cy="6858000"/>
          </a:xfrm>
          <a:prstGeom prst="rect">
            <a:avLst/>
          </a:prstGeom>
          <a:ln w="12700">
            <a:miter lim="400000"/>
          </a:ln>
        </p:spPr>
      </p:pic>
      <p:pic>
        <p:nvPicPr>
          <p:cNvPr id="816" name="DSCF3669.jpg" descr="DSCF3669"/>
          <p:cNvPicPr>
            <a:picLocks noChangeAspect="1"/>
          </p:cNvPicPr>
          <p:nvPr/>
        </p:nvPicPr>
        <p:blipFill>
          <a:blip r:embed="rId3">
            <a:extLst/>
          </a:blip>
          <a:stretch>
            <a:fillRect/>
          </a:stretch>
        </p:blipFill>
        <p:spPr>
          <a:xfrm>
            <a:off x="4600575" y="-3175"/>
            <a:ext cx="4543425" cy="2749550"/>
          </a:xfrm>
          <a:prstGeom prst="rect">
            <a:avLst/>
          </a:prstGeom>
          <a:ln w="12700">
            <a:miter lim="400000"/>
          </a:ln>
        </p:spPr>
      </p:pic>
      <p:grpSp>
        <p:nvGrpSpPr>
          <p:cNvPr id="819" name="Group 819"/>
          <p:cNvGrpSpPr/>
          <p:nvPr/>
        </p:nvGrpSpPr>
        <p:grpSpPr>
          <a:xfrm>
            <a:off x="4579937" y="2919412"/>
            <a:ext cx="2189163" cy="2003426"/>
            <a:chOff x="0" y="0"/>
            <a:chExt cx="2189162" cy="2003425"/>
          </a:xfrm>
        </p:grpSpPr>
        <p:sp>
          <p:nvSpPr>
            <p:cNvPr id="817" name="Shape 817"/>
            <p:cNvSpPr/>
            <p:nvPr/>
          </p:nvSpPr>
          <p:spPr>
            <a:xfrm>
              <a:off x="0" y="0"/>
              <a:ext cx="2189163" cy="2003425"/>
            </a:xfrm>
            <a:prstGeom prst="rect">
              <a:avLst/>
            </a:prstGeom>
            <a:solidFill>
              <a:schemeClr val="accent1"/>
            </a:solidFill>
            <a:ln w="12700" cap="flat">
              <a:noFill/>
              <a:miter lim="400000"/>
            </a:ln>
            <a:effectLst/>
          </p:spPr>
          <p:txBody>
            <a:bodyPr wrap="square" lIns="45719" tIns="45719" rIns="45719" bIns="45719" numCol="1" anchor="t">
              <a:noAutofit/>
            </a:bodyPr>
            <a:lstStyle/>
            <a:p>
              <a:pPr/>
            </a:p>
          </p:txBody>
        </p:sp>
        <p:pic>
          <p:nvPicPr>
            <p:cNvPr id="818" name="image.pdf"/>
            <p:cNvPicPr>
              <a:picLocks noChangeAspect="1"/>
            </p:cNvPicPr>
            <p:nvPr/>
          </p:nvPicPr>
          <p:blipFill>
            <a:blip r:embed="rId4">
              <a:extLst/>
            </a:blip>
            <a:stretch>
              <a:fillRect/>
            </a:stretch>
          </p:blipFill>
          <p:spPr>
            <a:xfrm>
              <a:off x="0" y="0"/>
              <a:ext cx="2189163" cy="2003425"/>
            </a:xfrm>
            <a:prstGeom prst="rect">
              <a:avLst/>
            </a:prstGeom>
            <a:ln w="12700" cap="flat">
              <a:noFill/>
              <a:miter lim="400000"/>
            </a:ln>
            <a:effectLst/>
          </p:spPr>
        </p:pic>
      </p:grpSp>
      <p:sp>
        <p:nvSpPr>
          <p:cNvPr id="820" name="Shape 820"/>
          <p:cNvSpPr/>
          <p:nvPr/>
        </p:nvSpPr>
        <p:spPr>
          <a:xfrm>
            <a:off x="7154862" y="2066924"/>
            <a:ext cx="1989138" cy="574041"/>
          </a:xfrm>
          <a:prstGeom prst="rect">
            <a:avLst/>
          </a:prstGeom>
          <a:solidFill>
            <a:srgbClr val="0D0D0F"/>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600">
                <a:solidFill>
                  <a:srgbClr val="FFFFFF"/>
                </a:solidFill>
              </a:defRPr>
            </a:lvl1pPr>
          </a:lstStyle>
          <a:p>
            <a:pPr/>
            <a:r>
              <a:t>Conséquences médico-légales</a:t>
            </a:r>
          </a:p>
        </p:txBody>
      </p:sp>
      <p:grpSp>
        <p:nvGrpSpPr>
          <p:cNvPr id="823" name="Group 823"/>
          <p:cNvGrpSpPr/>
          <p:nvPr/>
        </p:nvGrpSpPr>
        <p:grpSpPr>
          <a:xfrm>
            <a:off x="6781800" y="2909887"/>
            <a:ext cx="2362200" cy="2003426"/>
            <a:chOff x="0" y="0"/>
            <a:chExt cx="2362200" cy="2003425"/>
          </a:xfrm>
        </p:grpSpPr>
        <p:sp>
          <p:nvSpPr>
            <p:cNvPr id="821" name="Shape 821"/>
            <p:cNvSpPr/>
            <p:nvPr/>
          </p:nvSpPr>
          <p:spPr>
            <a:xfrm>
              <a:off x="0" y="0"/>
              <a:ext cx="2362200" cy="2003425"/>
            </a:xfrm>
            <a:prstGeom prst="rect">
              <a:avLst/>
            </a:prstGeom>
            <a:solidFill>
              <a:srgbClr val="B2B2B2"/>
            </a:solidFill>
            <a:ln w="12700" cap="flat">
              <a:noFill/>
              <a:miter lim="400000"/>
            </a:ln>
            <a:effectLst/>
          </p:spPr>
          <p:txBody>
            <a:bodyPr wrap="square" lIns="45719" tIns="45719" rIns="45719" bIns="45719" numCol="1" anchor="t">
              <a:noAutofit/>
            </a:bodyPr>
            <a:lstStyle/>
            <a:p>
              <a:pPr/>
            </a:p>
          </p:txBody>
        </p:sp>
        <p:pic>
          <p:nvPicPr>
            <p:cNvPr id="822" name="image.pdf"/>
            <p:cNvPicPr>
              <a:picLocks noChangeAspect="1"/>
            </p:cNvPicPr>
            <p:nvPr/>
          </p:nvPicPr>
          <p:blipFill>
            <a:blip r:embed="rId5">
              <a:extLst/>
            </a:blip>
            <a:stretch>
              <a:fillRect/>
            </a:stretch>
          </p:blipFill>
          <p:spPr>
            <a:xfrm>
              <a:off x="0" y="0"/>
              <a:ext cx="2362200" cy="2003425"/>
            </a:xfrm>
            <a:prstGeom prst="rect">
              <a:avLst/>
            </a:prstGeom>
            <a:ln w="12700" cap="flat">
              <a:noFill/>
              <a:miter lim="400000"/>
            </a:ln>
            <a:effectLst/>
          </p:spPr>
        </p:pic>
      </p:grpSp>
      <p:sp>
        <p:nvSpPr>
          <p:cNvPr id="824" name="Shape 824"/>
          <p:cNvSpPr/>
          <p:nvPr/>
        </p:nvSpPr>
        <p:spPr>
          <a:xfrm>
            <a:off x="4622800" y="5357812"/>
            <a:ext cx="4521200" cy="1056641"/>
          </a:xfrm>
          <a:prstGeom prst="rect">
            <a:avLst/>
          </a:prstGeom>
          <a:solidFill>
            <a:srgbClr val="0D0D0F"/>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FFFF"/>
                </a:solidFill>
              </a:defRPr>
            </a:lvl1pPr>
          </a:lstStyle>
          <a:p>
            <a:pPr/>
            <a:r>
              <a:t>Les illusions créées par le discours démagogique destiné à mobiliser les femmes : « dépistage régulier = vie protégée » influencent l’opinion publique et la justice</a:t>
            </a:r>
          </a:p>
        </p:txBody>
      </p:sp>
      <p:sp>
        <p:nvSpPr>
          <p:cNvPr id="825" name="Shape 825"/>
          <p:cNvSpPr/>
          <p:nvPr/>
        </p:nvSpPr>
        <p:spPr>
          <a:xfrm>
            <a:off x="3265487" y="396875"/>
            <a:ext cx="2887664" cy="2745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600">
                <a:solidFill>
                  <a:srgbClr val="FFFFFF"/>
                </a:solidFill>
              </a:defRPr>
            </a:pPr>
            <a:r>
              <a:t>Incitation par le mensonge</a:t>
            </a:r>
          </a:p>
          <a:p>
            <a:pPr defTabSz="457200">
              <a:defRPr sz="1600">
                <a:solidFill>
                  <a:srgbClr val="FFFFFF"/>
                </a:solidFill>
              </a:defRPr>
            </a:pPr>
          </a:p>
          <a:p>
            <a:pPr defTabSz="457200">
              <a:defRPr sz="1600">
                <a:solidFill>
                  <a:srgbClr val="FFFFFF"/>
                </a:solidFill>
              </a:defRPr>
            </a:pPr>
            <a:r>
              <a:t>Contre vérités</a:t>
            </a:r>
          </a:p>
          <a:p>
            <a:pPr defTabSz="457200">
              <a:defRPr sz="1600">
                <a:solidFill>
                  <a:srgbClr val="FFFFFF"/>
                </a:solidFill>
              </a:defRPr>
            </a:pPr>
          </a:p>
          <a:p>
            <a:pPr defTabSz="457200">
              <a:defRPr sz="1600">
                <a:solidFill>
                  <a:srgbClr val="FFFFFF"/>
                </a:solidFill>
              </a:defRPr>
            </a:pPr>
            <a:r>
              <a:t>Démagogie</a:t>
            </a:r>
          </a:p>
          <a:p>
            <a:pPr defTabSz="457200">
              <a:defRPr sz="1600">
                <a:solidFill>
                  <a:srgbClr val="FFFFFF"/>
                </a:solidFill>
              </a:defRPr>
            </a:pPr>
          </a:p>
          <a:p>
            <a:pPr defTabSz="457200">
              <a:defRPr sz="1600">
                <a:solidFill>
                  <a:srgbClr val="FFFFFF"/>
                </a:solidFill>
              </a:defRPr>
            </a:pPr>
            <a:r>
              <a:t>Conflit d’intérêts</a:t>
            </a:r>
          </a:p>
          <a:p>
            <a:pPr defTabSz="457200">
              <a:defRPr sz="1600">
                <a:solidFill>
                  <a:srgbClr val="FFFFFF"/>
                </a:solidFill>
              </a:defRPr>
            </a:pPr>
          </a:p>
          <a:p>
            <a:pPr defTabSz="457200">
              <a:defRPr sz="1600">
                <a:solidFill>
                  <a:srgbClr val="FFFFFF"/>
                </a:solidFill>
              </a:defRPr>
            </a:pPr>
            <a:r>
              <a:t>Croissance du marché avec des femmes de plus en plus jeunes</a:t>
            </a:r>
          </a:p>
        </p:txBody>
      </p:sp>
    </p:spTree>
  </p:cSld>
  <p:clrMapOvr>
    <a:masterClrMapping/>
  </p:clrMapOvr>
  <p:transition xmlns:p14="http://schemas.microsoft.com/office/powerpoint/2010/main" spd="med" advClick="1" p14:dur="1000"/>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7" name="Shape 827"/>
          <p:cNvSpPr/>
          <p:nvPr>
            <p:ph type="title" idx="4294967295"/>
          </p:nvPr>
        </p:nvSpPr>
        <p:spPr>
          <a:xfrm>
            <a:off x="-1" y="-1"/>
            <a:ext cx="9144002" cy="11795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2400">
                <a:effectLst>
                  <a:outerShdw sx="100000" sy="100000" kx="0" ky="0" algn="b" rotWithShape="0" blurRad="12700" dist="25400" dir="2700000">
                    <a:srgbClr val="000000"/>
                  </a:outerShdw>
                </a:effectLst>
              </a:defRPr>
            </a:lvl1pPr>
          </a:lstStyle>
          <a:p>
            <a:pPr/>
            <a:r>
              <a:t>  </a:t>
            </a:r>
          </a:p>
        </p:txBody>
      </p:sp>
      <p:sp>
        <p:nvSpPr>
          <p:cNvPr id="828" name="Shape 828"/>
          <p:cNvSpPr/>
          <p:nvPr>
            <p:ph type="body" idx="4294967295"/>
          </p:nvPr>
        </p:nvSpPr>
        <p:spPr>
          <a:xfrm>
            <a:off x="1092200" y="1355725"/>
            <a:ext cx="6197600" cy="55022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buSzTx/>
              <a:buNone/>
              <a:defRPr b="1" sz="1800"/>
            </a:pPr>
            <a:r>
              <a:t>   </a:t>
            </a:r>
            <a:r>
              <a:rPr u="sng"/>
              <a:t>Résultat des illusions créées dans la population :</a:t>
            </a:r>
            <a:endParaRPr u="sng"/>
          </a:p>
          <a:p>
            <a:pPr>
              <a:defRPr b="1" sz="2000"/>
            </a:pPr>
          </a:p>
          <a:p>
            <a:pPr lvl="1" marL="742950" indent="-285750">
              <a:spcBef>
                <a:spcPts val="0"/>
              </a:spcBef>
              <a:buClr>
                <a:srgbClr val="6FA9B7"/>
              </a:buClr>
              <a:buFont typeface="Wingdings"/>
              <a:defRPr sz="1800"/>
            </a:pPr>
            <a:r>
              <a:t>Aux Etats Unis, une épidémie de procès pour retard  diagnostique  </a:t>
            </a:r>
          </a:p>
          <a:p>
            <a:pPr lvl="1" marL="742950" indent="-285750">
              <a:spcBef>
                <a:spcPts val="0"/>
              </a:spcBef>
              <a:buClr>
                <a:srgbClr val="6FA9B7"/>
              </a:buClr>
              <a:buFont typeface="Wingdings"/>
              <a:defRPr sz="1800"/>
            </a:pPr>
            <a:r>
              <a:t>(3 millions de dollars pour un cancer méconnu à la mammographie, diagnostiqué avec 4 mois de retard).</a:t>
            </a:r>
          </a:p>
          <a:p>
            <a:pPr lvl="1" marL="285750" indent="171450">
              <a:spcBef>
                <a:spcPts val="0"/>
              </a:spcBef>
              <a:buSzTx/>
              <a:buNone/>
              <a:defRPr sz="1400"/>
            </a:pPr>
            <a:r>
              <a:t>    (L.Berlin, Malpractice Issues in Radiology, AJR : 173, Nov 1999.)</a:t>
            </a:r>
          </a:p>
          <a:p>
            <a:pPr lvl="1" marL="742950" indent="-285750">
              <a:spcBef>
                <a:spcPts val="0"/>
              </a:spcBef>
              <a:buClr>
                <a:srgbClr val="6FA9B7"/>
              </a:buClr>
              <a:buFont typeface="Wingdings"/>
              <a:defRPr sz="2000"/>
            </a:pPr>
          </a:p>
          <a:p>
            <a:pPr lvl="1" marL="742950" indent="-285750">
              <a:spcBef>
                <a:spcPts val="0"/>
              </a:spcBef>
              <a:buClr>
                <a:srgbClr val="6FA9B7"/>
              </a:buClr>
              <a:buFont typeface="Wingdings"/>
              <a:defRPr sz="1800"/>
            </a:pPr>
            <a:r>
              <a:t>Avec pour corollaire, une agressivité toujours plus grande du corps médical face à la peur du procès. L’évolution de la classification ACR en est une illustration ! </a:t>
            </a:r>
          </a:p>
        </p:txBody>
      </p:sp>
    </p:spTree>
  </p:cSld>
  <p:clrMapOvr>
    <a:masterClrMapping/>
  </p:clrMapOvr>
  <p:transition xmlns:p14="http://schemas.microsoft.com/office/powerpoint/2010/main" spd="med" advClick="1" p14:dur="1000"/>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0" name="Shape 830"/>
          <p:cNvSpPr/>
          <p:nvPr>
            <p:ph type="body" idx="4294967295"/>
          </p:nvPr>
        </p:nvSpPr>
        <p:spPr>
          <a:xfrm>
            <a:off x="1092200" y="1541462"/>
            <a:ext cx="6845300" cy="39830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defRPr sz="1800"/>
            </a:pPr>
            <a:r>
              <a:t>Tout retard au diagnostic est considéré à tort comme une perte de chances pour la patiente.</a:t>
            </a:r>
          </a:p>
          <a:p>
            <a:pPr>
              <a:defRPr sz="1800"/>
            </a:pPr>
          </a:p>
          <a:p>
            <a:pPr>
              <a:spcBef>
                <a:spcPts val="400"/>
              </a:spcBef>
              <a:defRPr sz="1800"/>
            </a:pPr>
            <a:r>
              <a:t>Ainsi, inévitablement, on abandonne devant le manque de spécificité de la mammographie, la proposition de surveillance au profit de la biopsie d’emblée. </a:t>
            </a:r>
          </a:p>
          <a:p>
            <a:pPr>
              <a:spcBef>
                <a:spcPts val="400"/>
              </a:spcBef>
              <a:buSzTx/>
              <a:buNone/>
              <a:defRPr sz="1800"/>
            </a:pPr>
            <a:r>
              <a:t>     On favorise le classement en ACR 4 au détriment de l’ACR 3.</a:t>
            </a:r>
          </a:p>
          <a:p>
            <a:pPr>
              <a:buSzTx/>
              <a:buNone/>
              <a:defRPr sz="1800"/>
            </a:pPr>
          </a:p>
          <a:p>
            <a:pPr>
              <a:spcBef>
                <a:spcPts val="400"/>
              </a:spcBef>
              <a:buSzTx/>
              <a:buNone/>
              <a:defRPr sz="1800"/>
            </a:pPr>
            <a:r>
              <a:t>    L’ACR 4 devient un véritable trou noir, on biopsie tout, </a:t>
            </a:r>
          </a:p>
          <a:p>
            <a:pPr>
              <a:spcBef>
                <a:spcPts val="400"/>
              </a:spcBef>
              <a:buSzTx/>
              <a:buNone/>
              <a:defRPr sz="1800"/>
            </a:pPr>
            <a:r>
              <a:t>    </a:t>
            </a:r>
            <a:r>
              <a:rPr u="sng"/>
              <a:t>VPP : 5 à 80 %</a:t>
            </a:r>
            <a:r>
              <a:t> avec pour conséquence la multiplication des</a:t>
            </a:r>
          </a:p>
          <a:p>
            <a:pPr>
              <a:spcBef>
                <a:spcPts val="400"/>
              </a:spcBef>
              <a:buSzTx/>
              <a:buNone/>
              <a:defRPr sz="1800"/>
            </a:pPr>
            <a:r>
              <a:t>    biopsies inutiles et du surdiagnostic.</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idx="4294967295"/>
          </p:nvPr>
        </p:nvSpPr>
        <p:spPr>
          <a:xfrm>
            <a:off x="-1" y="504825"/>
            <a:ext cx="9144002" cy="140493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2000">
                <a:solidFill>
                  <a:srgbClr val="FFFFFF"/>
                </a:solidFill>
              </a:defRPr>
            </a:pPr>
            <a:r>
              <a:t>Le surdiagnostic est étroitement lié à la définition que l’on donne de la maladie.</a:t>
            </a:r>
            <a:r>
              <a:rPr>
                <a:solidFill>
                  <a:srgbClr val="FFFFCC"/>
                </a:solidFill>
                <a:effectLst>
                  <a:outerShdw sx="100000" sy="100000" kx="0" ky="0" algn="b" rotWithShape="0" blurRad="12700" dist="25400" dir="2700000">
                    <a:srgbClr val="000000"/>
                  </a:outerShdw>
                </a:effectLst>
              </a:rPr>
              <a:t> </a:t>
            </a:r>
          </a:p>
        </p:txBody>
      </p:sp>
      <p:sp>
        <p:nvSpPr>
          <p:cNvPr id="202" name="Shape 202"/>
          <p:cNvSpPr/>
          <p:nvPr>
            <p:ph type="body" idx="4294967295"/>
          </p:nvPr>
        </p:nvSpPr>
        <p:spPr>
          <a:xfrm>
            <a:off x="549275" y="2381250"/>
            <a:ext cx="7934325" cy="44767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SzTx/>
              <a:buNone/>
              <a:defRPr sz="1800"/>
            </a:pPr>
            <a:r>
              <a:t> A partir de quand est-on malade ? </a:t>
            </a:r>
          </a:p>
          <a:p>
            <a:pPr>
              <a:lnSpc>
                <a:spcPct val="80000"/>
              </a:lnSpc>
              <a:spcBef>
                <a:spcPts val="400"/>
              </a:spcBef>
              <a:buSzTx/>
              <a:buNone/>
              <a:defRPr sz="1800"/>
            </a:pPr>
            <a:r>
              <a:t> Qu’est – ce qu’un cancer ? </a:t>
            </a:r>
          </a:p>
          <a:p>
            <a:pPr>
              <a:lnSpc>
                <a:spcPct val="80000"/>
              </a:lnSpc>
              <a:defRPr sz="1800"/>
            </a:pPr>
          </a:p>
          <a:p>
            <a:pPr>
              <a:lnSpc>
                <a:spcPct val="80000"/>
              </a:lnSpc>
              <a:spcBef>
                <a:spcPts val="400"/>
              </a:spcBef>
              <a:buSzTx/>
              <a:buNone/>
              <a:defRPr sz="1800"/>
            </a:pPr>
            <a:r>
              <a:t>         -   Une maladie mortelle qui finit par tout envahir ?</a:t>
            </a:r>
          </a:p>
          <a:p>
            <a:pPr>
              <a:lnSpc>
                <a:spcPct val="80000"/>
              </a:lnSpc>
              <a:buSzTx/>
              <a:buNone/>
              <a:defRPr sz="1800"/>
            </a:pPr>
          </a:p>
          <a:p>
            <a:pPr>
              <a:lnSpc>
                <a:spcPct val="80000"/>
              </a:lnSpc>
              <a:spcBef>
                <a:spcPts val="400"/>
              </a:spcBef>
              <a:buSzTx/>
              <a:buNone/>
              <a:defRPr sz="1800"/>
            </a:pPr>
            <a:r>
              <a:t>         -   Ou bien une anomalie cellulaire repérée au microscope à un moment T, sans préjuger de son devenir ?</a:t>
            </a:r>
          </a:p>
          <a:p>
            <a:pPr>
              <a:lnSpc>
                <a:spcPct val="80000"/>
              </a:lnSpc>
              <a:defRPr sz="1800"/>
            </a:pPr>
          </a:p>
          <a:p>
            <a:pPr>
              <a:lnSpc>
                <a:spcPct val="80000"/>
              </a:lnSpc>
              <a:spcBef>
                <a:spcPts val="400"/>
              </a:spcBef>
              <a:buSzTx/>
              <a:buNone/>
              <a:defRPr sz="1800"/>
            </a:pPr>
            <a:r>
              <a:t>     L’opinion commune aujourd’hui est que cette différence n’a pas d’intérêt, puisque les patientes qui présentent cette anomalie histologique vont souffrir de cette maladie et en mourir si on ne les traite pas.</a:t>
            </a:r>
          </a:p>
          <a:p>
            <a:pPr>
              <a:lnSpc>
                <a:spcPct val="80000"/>
              </a:lnSpc>
              <a:spcBef>
                <a:spcPts val="400"/>
              </a:spcBef>
              <a:buSzTx/>
              <a:buNone/>
              <a:defRPr sz="1800"/>
            </a:pPr>
            <a:r>
              <a:t> </a:t>
            </a:r>
          </a:p>
          <a:p>
            <a:pPr>
              <a:lnSpc>
                <a:spcPct val="80000"/>
              </a:lnSpc>
              <a:spcBef>
                <a:spcPts val="500"/>
              </a:spcBef>
              <a:buSzTx/>
              <a:buNone/>
              <a:defRPr sz="2400"/>
            </a:pPr>
            <a:r>
              <a:t>        </a:t>
            </a:r>
          </a:p>
        </p:txBody>
      </p:sp>
    </p:spTree>
  </p:cSld>
  <p:clrMapOvr>
    <a:masterClrMapping/>
  </p:clrMapOvr>
  <p:transition xmlns:p14="http://schemas.microsoft.com/office/powerpoint/2010/main" spd="med" advClick="1" p14:dur="1000"/>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2" name="Shape 832"/>
          <p:cNvSpPr/>
          <p:nvPr>
            <p:ph type="body" idx="4294967295"/>
          </p:nvPr>
        </p:nvSpPr>
        <p:spPr>
          <a:xfrm>
            <a:off x="1409700" y="1712912"/>
            <a:ext cx="6527800" cy="399415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a:spcBef>
                <a:spcPts val="400"/>
              </a:spcBef>
              <a:buSzTx/>
              <a:buNone/>
              <a:defRPr sz="1800"/>
            </a:pPr>
            <a:r>
              <a:t>Avec la classification BIRADS (Breast Imaging Reporting and Data System) de “ l’ American College of Radiology ” (ACR) finalisée par l’ANAES en 1998,    </a:t>
            </a:r>
          </a:p>
          <a:p>
            <a:pPr marL="0" indent="0">
              <a:spcBef>
                <a:spcPts val="400"/>
              </a:spcBef>
              <a:buSzTx/>
              <a:buNone/>
              <a:defRPr sz="1800"/>
            </a:pPr>
            <a:r>
              <a:t>on prétend pouvoir codifier l’imagerie et permettre avec un langage commun de systématiser l’interprétation et la conduite à tenir.</a:t>
            </a:r>
          </a:p>
          <a:p>
            <a:pPr marL="0" indent="0">
              <a:buSzTx/>
              <a:buNone/>
              <a:defRPr sz="1800"/>
            </a:pPr>
          </a:p>
          <a:p>
            <a:pPr marL="0" indent="0">
              <a:spcBef>
                <a:spcPts val="400"/>
              </a:spcBef>
              <a:buSzTx/>
              <a:buNone/>
              <a:defRPr sz="1800"/>
            </a:pPr>
            <a:r>
              <a:t>On passe ainsi mécaniquement de l’observation à la décision. Mais la classification BIRADS se révèle surfaite, irréaliste, contre productive pour les femmes.</a:t>
            </a:r>
          </a:p>
          <a:p>
            <a:pPr marL="0" indent="0">
              <a:spcBef>
                <a:spcPts val="400"/>
              </a:spcBef>
              <a:buSzTx/>
              <a:buNone/>
              <a:defRPr sz="2000">
                <a:effectLst>
                  <a:outerShdw sx="100000" sy="100000" kx="0" ky="0" algn="b" rotWithShape="0" blurRad="12700" dist="25400" dir="2700000">
                    <a:srgbClr val="000000"/>
                  </a:outerShdw>
                </a:effectLst>
              </a:defRPr>
            </a:pPr>
            <a:r>
              <a:t> </a:t>
            </a:r>
            <a:endParaRPr u="sng"/>
          </a:p>
          <a:p>
            <a:pPr marL="0" indent="0">
              <a:spcBef>
                <a:spcPts val="400"/>
              </a:spcBef>
              <a:buSzTx/>
              <a:buNone/>
              <a:defRPr sz="1800" u="sng"/>
            </a:pPr>
            <a:r>
              <a:t>Le cancer n’est pas réductible à une image.</a:t>
            </a:r>
          </a:p>
        </p:txBody>
      </p:sp>
    </p:spTree>
  </p:cSld>
  <p:clrMapOvr>
    <a:masterClrMapping/>
  </p:clrMapOvr>
  <p:transition xmlns:p14="http://schemas.microsoft.com/office/powerpoint/2010/main" spd="med" advClick="1" p14:dur="1000"/>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4" name="Shape 834"/>
          <p:cNvSpPr/>
          <p:nvPr>
            <p:ph type="body" idx="4294967295"/>
          </p:nvPr>
        </p:nvSpPr>
        <p:spPr>
          <a:xfrm>
            <a:off x="1333500" y="1393824"/>
            <a:ext cx="6159500" cy="584835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defRPr sz="1800"/>
            </a:pPr>
            <a:r>
              <a:t>L’image mammographique n’est pas superposable à une structure anatomique ou histologique précise.</a:t>
            </a:r>
          </a:p>
          <a:p>
            <a:pPr>
              <a:defRPr sz="1800"/>
            </a:pPr>
          </a:p>
          <a:p>
            <a:pPr>
              <a:spcBef>
                <a:spcPts val="400"/>
              </a:spcBef>
              <a:defRPr sz="1800"/>
            </a:pPr>
            <a:r>
              <a:t>Elle est le reflet d’un nouvel objet qualitativement différent de ses composants.</a:t>
            </a:r>
          </a:p>
          <a:p>
            <a:pPr>
              <a:defRPr sz="1800"/>
            </a:pPr>
          </a:p>
          <a:p>
            <a:pPr>
              <a:spcBef>
                <a:spcPts val="400"/>
              </a:spcBef>
              <a:defRPr sz="1800"/>
            </a:pPr>
            <a:r>
              <a:t>Tumeur épithéliale et stroma réaction n’ont aucun sens en radiologie ; ils sont un tout indissociable sur l’image.</a:t>
            </a:r>
          </a:p>
          <a:p>
            <a:pPr>
              <a:defRPr sz="1800"/>
            </a:pPr>
          </a:p>
          <a:p>
            <a:pPr>
              <a:spcBef>
                <a:spcPts val="400"/>
              </a:spcBef>
              <a:defRPr sz="1800"/>
            </a:pPr>
            <a:r>
              <a:t>Les signes de malignité à la mammographie sont essentiellement des signes indirects de la tumeur épithéliale elle-même, et les cancers occultes sont légions.</a:t>
            </a:r>
          </a:p>
        </p:txBody>
      </p:sp>
    </p:spTree>
  </p:cSld>
  <p:clrMapOvr>
    <a:masterClrMapping/>
  </p:clrMapOvr>
  <p:transition xmlns:p14="http://schemas.microsoft.com/office/powerpoint/2010/main" spd="med" advClick="1" p14:dur="1000"/>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36" name="DSCF1302.jpg" descr="DSCF1302"/>
          <p:cNvPicPr>
            <a:picLocks noChangeAspect="1"/>
          </p:cNvPicPr>
          <p:nvPr/>
        </p:nvPicPr>
        <p:blipFill>
          <a:blip r:embed="rId2">
            <a:extLst/>
          </a:blip>
          <a:stretch>
            <a:fillRect/>
          </a:stretch>
        </p:blipFill>
        <p:spPr>
          <a:xfrm>
            <a:off x="0" y="0"/>
            <a:ext cx="4792663" cy="3649663"/>
          </a:xfrm>
          <a:prstGeom prst="rect">
            <a:avLst/>
          </a:prstGeom>
          <a:ln w="12700">
            <a:miter lim="400000"/>
          </a:ln>
        </p:spPr>
      </p:pic>
      <p:sp>
        <p:nvSpPr>
          <p:cNvPr id="837" name="Shape 837"/>
          <p:cNvSpPr/>
          <p:nvPr/>
        </p:nvSpPr>
        <p:spPr>
          <a:xfrm>
            <a:off x="4402137" y="3657600"/>
            <a:ext cx="1558926" cy="3200400"/>
          </a:xfrm>
          <a:prstGeom prst="rect">
            <a:avLst/>
          </a:prstGeom>
          <a:solidFill>
            <a:srgbClr val="4D4D4D"/>
          </a:solidFill>
          <a:ln w="12700">
            <a:miter lim="400000"/>
          </a:ln>
        </p:spPr>
        <p:txBody>
          <a:bodyPr lIns="45719" rIns="45719" anchor="ctr"/>
          <a:lstStyle/>
          <a:p>
            <a:pPr defTabSz="457200">
              <a:defRPr sz="1800">
                <a:solidFill>
                  <a:srgbClr val="FFFFFF"/>
                </a:solidFill>
              </a:defRPr>
            </a:pPr>
          </a:p>
        </p:txBody>
      </p:sp>
      <p:pic>
        <p:nvPicPr>
          <p:cNvPr id="838" name="fribourg.jpg" descr="fribourg"/>
          <p:cNvPicPr>
            <a:picLocks noChangeAspect="1"/>
          </p:cNvPicPr>
          <p:nvPr/>
        </p:nvPicPr>
        <p:blipFill>
          <a:blip r:embed="rId3">
            <a:extLst/>
          </a:blip>
          <a:stretch>
            <a:fillRect/>
          </a:stretch>
        </p:blipFill>
        <p:spPr>
          <a:xfrm>
            <a:off x="4818062" y="0"/>
            <a:ext cx="4325938" cy="3767138"/>
          </a:xfrm>
          <a:prstGeom prst="rect">
            <a:avLst/>
          </a:prstGeom>
          <a:ln w="12700">
            <a:miter lim="400000"/>
          </a:ln>
        </p:spPr>
      </p:pic>
      <p:pic>
        <p:nvPicPr>
          <p:cNvPr id="839" name="halo clair.jpg" descr="halo clair"/>
          <p:cNvPicPr>
            <a:picLocks noChangeAspect="1"/>
          </p:cNvPicPr>
          <p:nvPr/>
        </p:nvPicPr>
        <p:blipFill>
          <a:blip r:embed="rId4">
            <a:extLst/>
          </a:blip>
          <a:stretch>
            <a:fillRect/>
          </a:stretch>
        </p:blipFill>
        <p:spPr>
          <a:xfrm>
            <a:off x="0" y="3646487"/>
            <a:ext cx="4581525" cy="3211513"/>
          </a:xfrm>
          <a:prstGeom prst="rect">
            <a:avLst/>
          </a:prstGeom>
          <a:ln w="12700">
            <a:miter lim="400000"/>
          </a:ln>
        </p:spPr>
      </p:pic>
      <p:pic>
        <p:nvPicPr>
          <p:cNvPr id="840" name="haloclair2.jpg" descr="haloclair2"/>
          <p:cNvPicPr>
            <a:picLocks noChangeAspect="1"/>
          </p:cNvPicPr>
          <p:nvPr/>
        </p:nvPicPr>
        <p:blipFill>
          <a:blip r:embed="rId5">
            <a:extLst/>
          </a:blip>
          <a:stretch>
            <a:fillRect/>
          </a:stretch>
        </p:blipFill>
        <p:spPr>
          <a:xfrm>
            <a:off x="5224462" y="3740150"/>
            <a:ext cx="3919538" cy="3117850"/>
          </a:xfrm>
          <a:prstGeom prst="rect">
            <a:avLst/>
          </a:prstGeom>
          <a:ln w="12700">
            <a:miter lim="400000"/>
          </a:ln>
        </p:spPr>
      </p:pic>
      <p:sp>
        <p:nvSpPr>
          <p:cNvPr id="841" name="Shape 841"/>
          <p:cNvSpPr/>
          <p:nvPr/>
        </p:nvSpPr>
        <p:spPr>
          <a:xfrm>
            <a:off x="6013450" y="914400"/>
            <a:ext cx="1828800" cy="1701800"/>
          </a:xfrm>
          <a:prstGeom prst="ellipse">
            <a:avLst/>
          </a:prstGeom>
          <a:ln w="12700">
            <a:solidFill>
              <a:srgbClr val="FFFFFF"/>
            </a:solidFill>
          </a:ln>
        </p:spPr>
        <p:txBody>
          <a:bodyPr lIns="45719" rIns="45719" anchor="ctr"/>
          <a:lstStyle/>
          <a:p>
            <a:pPr defTabSz="457200">
              <a:defRPr sz="1800">
                <a:solidFill>
                  <a:srgbClr val="FFFFFF"/>
                </a:solidFill>
              </a:defRPr>
            </a:pPr>
          </a:p>
        </p:txBody>
      </p:sp>
      <p:sp>
        <p:nvSpPr>
          <p:cNvPr id="842" name="Shape 842"/>
          <p:cNvSpPr/>
          <p:nvPr/>
        </p:nvSpPr>
        <p:spPr>
          <a:xfrm>
            <a:off x="4002087" y="836612"/>
            <a:ext cx="1835151" cy="1454409"/>
          </a:xfrm>
          <a:prstGeom prst="rect">
            <a:avLst/>
          </a:prstGeom>
          <a:solidFill>
            <a:srgbClr val="4D4D4D"/>
          </a:solidFill>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600">
                <a:solidFill>
                  <a:srgbClr val="FFFFFF"/>
                </a:solidFill>
                <a:latin typeface="+mn-lt"/>
                <a:ea typeface="+mn-ea"/>
                <a:cs typeface="+mn-cs"/>
                <a:sym typeface="Times New Roman"/>
              </a:defRPr>
            </a:pPr>
            <a:r>
              <a:t>Désorganisation d’architecture  Rigidité</a:t>
            </a:r>
          </a:p>
          <a:p>
            <a:pPr defTabSz="457200">
              <a:defRPr sz="1600">
                <a:solidFill>
                  <a:srgbClr val="FFFFFF"/>
                </a:solidFill>
                <a:latin typeface="+mn-lt"/>
                <a:ea typeface="+mn-ea"/>
                <a:cs typeface="+mn-cs"/>
                <a:sym typeface="Times New Roman"/>
              </a:defRPr>
            </a:pPr>
            <a:r>
              <a:t>Épaississement de la base des crêtes fibreuses</a:t>
            </a:r>
          </a:p>
        </p:txBody>
      </p:sp>
      <p:sp>
        <p:nvSpPr>
          <p:cNvPr id="843" name="Shape 843"/>
          <p:cNvSpPr/>
          <p:nvPr/>
        </p:nvSpPr>
        <p:spPr>
          <a:xfrm>
            <a:off x="4006850" y="3841750"/>
            <a:ext cx="1927225" cy="578108"/>
          </a:xfrm>
          <a:prstGeom prst="rect">
            <a:avLst/>
          </a:prstGeom>
          <a:solidFill>
            <a:srgbClr val="4D4D4D"/>
          </a:solidFill>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latin typeface="+mn-lt"/>
                <a:ea typeface="+mn-ea"/>
                <a:cs typeface="+mn-cs"/>
                <a:sym typeface="Times New Roman"/>
              </a:defRPr>
            </a:pPr>
            <a:r>
              <a:t> </a:t>
            </a:r>
            <a:r>
              <a:rPr sz="1600"/>
              <a:t>opacité isolée par un halo clair</a:t>
            </a:r>
          </a:p>
        </p:txBody>
      </p:sp>
      <p:pic>
        <p:nvPicPr>
          <p:cNvPr id="844" name="ganter pièce.jpg" descr="ganter pièce"/>
          <p:cNvPicPr>
            <a:picLocks noChangeAspect="1"/>
          </p:cNvPicPr>
          <p:nvPr/>
        </p:nvPicPr>
        <p:blipFill>
          <a:blip r:embed="rId6">
            <a:extLst/>
          </a:blip>
          <a:stretch>
            <a:fillRect/>
          </a:stretch>
        </p:blipFill>
        <p:spPr>
          <a:xfrm>
            <a:off x="3552825" y="4649787"/>
            <a:ext cx="2859088" cy="2208213"/>
          </a:xfrm>
          <a:prstGeom prst="rect">
            <a:avLst/>
          </a:prstGeom>
          <a:ln w="12700">
            <a:miter lim="400000"/>
          </a:ln>
        </p:spPr>
      </p:pic>
      <p:sp>
        <p:nvSpPr>
          <p:cNvPr id="845" name="Shape 845"/>
          <p:cNvSpPr/>
          <p:nvPr/>
        </p:nvSpPr>
        <p:spPr>
          <a:xfrm>
            <a:off x="5248294" y="6508273"/>
            <a:ext cx="2087524" cy="332741"/>
          </a:xfrm>
          <a:prstGeom prst="rect">
            <a:avLst/>
          </a:prstGeom>
          <a:solidFill>
            <a:srgbClr val="5F5F5F"/>
          </a:solidFill>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defTabSz="457200">
              <a:defRPr sz="1600">
                <a:solidFill>
                  <a:srgbClr val="FFFFFF"/>
                </a:solidFill>
              </a:defRPr>
            </a:lvl1pPr>
          </a:lstStyle>
          <a:p>
            <a:pPr/>
            <a:r>
              <a:t>Les microcalcifications</a:t>
            </a:r>
          </a:p>
        </p:txBody>
      </p:sp>
      <p:sp>
        <p:nvSpPr>
          <p:cNvPr id="846" name="Shape 846"/>
          <p:cNvSpPr/>
          <p:nvPr/>
        </p:nvSpPr>
        <p:spPr>
          <a:xfrm>
            <a:off x="0" y="82549"/>
            <a:ext cx="5781675" cy="574041"/>
          </a:xfrm>
          <a:prstGeom prst="rect">
            <a:avLst/>
          </a:prstGeom>
          <a:solidFill>
            <a:srgbClr val="0F0F11"/>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FFFF"/>
                </a:solidFill>
              </a:defRPr>
            </a:lvl1pPr>
          </a:lstStyle>
          <a:p>
            <a:pPr/>
            <a:r>
              <a:t>Les signes radiologiques en faveur de la malignité sont essentiellement indirects</a:t>
            </a:r>
          </a:p>
        </p:txBody>
      </p:sp>
      <p:sp>
        <p:nvSpPr>
          <p:cNvPr id="847" name="Shape 847"/>
          <p:cNvSpPr/>
          <p:nvPr/>
        </p:nvSpPr>
        <p:spPr>
          <a:xfrm flipH="1">
            <a:off x="2757487" y="4340225"/>
            <a:ext cx="1131889" cy="519113"/>
          </a:xfrm>
          <a:prstGeom prst="line">
            <a:avLst/>
          </a:prstGeom>
          <a:ln w="12700">
            <a:solidFill>
              <a:srgbClr val="FFFFFF"/>
            </a:solidFill>
            <a:tailEnd type="triangle"/>
          </a:ln>
        </p:spPr>
        <p:txBody>
          <a:bodyPr lIns="45719" rIns="45719"/>
          <a:lstStyle/>
          <a:p>
            <a:pPr>
              <a:defRPr>
                <a:solidFill>
                  <a:srgbClr val="FFFFFF"/>
                </a:solidFill>
              </a:defRPr>
            </a:pPr>
          </a:p>
        </p:txBody>
      </p:sp>
      <p:sp>
        <p:nvSpPr>
          <p:cNvPr id="848" name="Shape 848"/>
          <p:cNvSpPr/>
          <p:nvPr/>
        </p:nvSpPr>
        <p:spPr>
          <a:xfrm>
            <a:off x="5718175" y="1187450"/>
            <a:ext cx="887413" cy="341313"/>
          </a:xfrm>
          <a:prstGeom prst="line">
            <a:avLst/>
          </a:prstGeom>
          <a:ln w="12700">
            <a:solidFill>
              <a:srgbClr val="FFFFFF"/>
            </a:solidFill>
            <a:tailEnd type="triangle"/>
          </a:ln>
        </p:spPr>
        <p:txBody>
          <a:bodyPr lIns="45719" rIns="45719"/>
          <a:lstStyle/>
          <a:p>
            <a:pPr>
              <a:defRPr>
                <a:solidFill>
                  <a:srgbClr val="FFFFFF"/>
                </a:solidFill>
              </a:defRPr>
            </a:pPr>
          </a:p>
        </p:txBody>
      </p:sp>
      <p:sp>
        <p:nvSpPr>
          <p:cNvPr id="849" name="Shape 849"/>
          <p:cNvSpPr/>
          <p:nvPr/>
        </p:nvSpPr>
        <p:spPr>
          <a:xfrm flipH="1">
            <a:off x="3384550" y="1938337"/>
            <a:ext cx="696913" cy="149226"/>
          </a:xfrm>
          <a:prstGeom prst="line">
            <a:avLst/>
          </a:prstGeom>
          <a:ln w="12700">
            <a:solidFill>
              <a:srgbClr val="FFFFFF"/>
            </a:solidFill>
            <a:tailEnd type="triangle"/>
          </a:ln>
        </p:spPr>
        <p:txBody>
          <a:bodyPr lIns="45719" rIns="45719"/>
          <a:lstStyle/>
          <a:p>
            <a:pPr>
              <a:defRPr>
                <a:solidFill>
                  <a:srgbClr val="FFFFFF"/>
                </a:solidFill>
              </a:defRPr>
            </a:pPr>
          </a:p>
        </p:txBody>
      </p:sp>
      <p:sp>
        <p:nvSpPr>
          <p:cNvPr id="850" name="Shape 850"/>
          <p:cNvSpPr/>
          <p:nvPr/>
        </p:nvSpPr>
        <p:spPr>
          <a:xfrm flipH="1">
            <a:off x="2538412" y="1951037"/>
            <a:ext cx="1474788" cy="777876"/>
          </a:xfrm>
          <a:prstGeom prst="line">
            <a:avLst/>
          </a:prstGeom>
          <a:ln w="12700">
            <a:solidFill>
              <a:srgbClr val="FFFFFF"/>
            </a:solidFill>
            <a:tailEnd type="triangle"/>
          </a:ln>
        </p:spPr>
        <p:txBody>
          <a:bodyPr lIns="45719" rIns="45719"/>
          <a:lstStyle/>
          <a:p>
            <a:pPr>
              <a:defRPr>
                <a:solidFill>
                  <a:srgbClr val="FFFFFF"/>
                </a:solidFill>
              </a:defRPr>
            </a:pPr>
          </a:p>
        </p:txBody>
      </p:sp>
      <p:sp>
        <p:nvSpPr>
          <p:cNvPr id="851" name="Shape 851"/>
          <p:cNvSpPr/>
          <p:nvPr/>
        </p:nvSpPr>
        <p:spPr>
          <a:xfrm>
            <a:off x="6146800" y="4114800"/>
            <a:ext cx="1028700" cy="254000"/>
          </a:xfrm>
          <a:prstGeom prst="line">
            <a:avLst/>
          </a:prstGeom>
          <a:ln>
            <a:solidFill>
              <a:srgbClr val="FFFFFF"/>
            </a:solidFill>
            <a:miter/>
            <a:tailEnd type="triangle"/>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14:dur="1000"/>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3" name="mammo 05.jpg" descr="mammo 05"/>
          <p:cNvPicPr>
            <a:picLocks noChangeAspect="1"/>
          </p:cNvPicPr>
          <p:nvPr/>
        </p:nvPicPr>
        <p:blipFill>
          <a:blip r:embed="rId2">
            <a:extLst/>
          </a:blip>
          <a:stretch>
            <a:fillRect/>
          </a:stretch>
        </p:blipFill>
        <p:spPr>
          <a:xfrm>
            <a:off x="0" y="0"/>
            <a:ext cx="4413250" cy="6858000"/>
          </a:xfrm>
          <a:prstGeom prst="rect">
            <a:avLst/>
          </a:prstGeom>
          <a:ln>
            <a:solidFill>
              <a:srgbClr val="FFFFFF"/>
            </a:solidFill>
          </a:ln>
        </p:spPr>
      </p:pic>
      <p:pic>
        <p:nvPicPr>
          <p:cNvPr id="854" name="photo sein 04.jpg" descr="photo sein 04"/>
          <p:cNvPicPr>
            <a:picLocks noChangeAspect="1"/>
          </p:cNvPicPr>
          <p:nvPr/>
        </p:nvPicPr>
        <p:blipFill>
          <a:blip r:embed="rId3">
            <a:extLst/>
          </a:blip>
          <a:stretch>
            <a:fillRect/>
          </a:stretch>
        </p:blipFill>
        <p:spPr>
          <a:xfrm>
            <a:off x="4446587" y="0"/>
            <a:ext cx="4697413" cy="4192588"/>
          </a:xfrm>
          <a:prstGeom prst="rect">
            <a:avLst/>
          </a:prstGeom>
          <a:ln>
            <a:solidFill>
              <a:srgbClr val="A3C145"/>
            </a:solidFill>
          </a:ln>
        </p:spPr>
      </p:pic>
      <p:sp>
        <p:nvSpPr>
          <p:cNvPr id="855" name="Shape 855"/>
          <p:cNvSpPr/>
          <p:nvPr/>
        </p:nvSpPr>
        <p:spPr>
          <a:xfrm flipH="1">
            <a:off x="5761037" y="1379537"/>
            <a:ext cx="704851" cy="1"/>
          </a:xfrm>
          <a:prstGeom prst="line">
            <a:avLst/>
          </a:prstGeom>
          <a:ln>
            <a:solidFill>
              <a:srgbClr val="000000"/>
            </a:solidFill>
            <a:tailEnd type="triangle"/>
          </a:ln>
        </p:spPr>
        <p:txBody>
          <a:bodyPr lIns="45719" rIns="45719"/>
          <a:lstStyle/>
          <a:p>
            <a:pPr>
              <a:defRPr>
                <a:solidFill>
                  <a:srgbClr val="FFFFFF"/>
                </a:solidFill>
              </a:defRPr>
            </a:pPr>
          </a:p>
        </p:txBody>
      </p:sp>
      <p:sp>
        <p:nvSpPr>
          <p:cNvPr id="856" name="Shape 856"/>
          <p:cNvSpPr/>
          <p:nvPr/>
        </p:nvSpPr>
        <p:spPr>
          <a:xfrm>
            <a:off x="7805737" y="1370012"/>
            <a:ext cx="609601" cy="1"/>
          </a:xfrm>
          <a:prstGeom prst="line">
            <a:avLst/>
          </a:prstGeom>
          <a:ln>
            <a:solidFill>
              <a:srgbClr val="000000"/>
            </a:solidFill>
            <a:tailEnd type="triangle"/>
          </a:ln>
        </p:spPr>
        <p:txBody>
          <a:bodyPr lIns="45719" rIns="45719"/>
          <a:lstStyle/>
          <a:p>
            <a:pPr>
              <a:defRPr>
                <a:solidFill>
                  <a:srgbClr val="FFFFFF"/>
                </a:solidFill>
              </a:defRPr>
            </a:pPr>
          </a:p>
        </p:txBody>
      </p:sp>
      <p:sp>
        <p:nvSpPr>
          <p:cNvPr id="857" name="Shape 857"/>
          <p:cNvSpPr/>
          <p:nvPr/>
        </p:nvSpPr>
        <p:spPr>
          <a:xfrm>
            <a:off x="6654800" y="912812"/>
            <a:ext cx="93980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800">
                <a:solidFill>
                  <a:srgbClr val="000000"/>
                </a:solidFill>
              </a:defRPr>
            </a:lvl1pPr>
          </a:lstStyle>
          <a:p>
            <a:pPr/>
            <a:r>
              <a:t>10 cm</a:t>
            </a:r>
          </a:p>
        </p:txBody>
      </p:sp>
      <p:sp>
        <p:nvSpPr>
          <p:cNvPr id="858" name="Shape 858"/>
          <p:cNvSpPr/>
          <p:nvPr/>
        </p:nvSpPr>
        <p:spPr>
          <a:xfrm>
            <a:off x="192087" y="334962"/>
            <a:ext cx="3683001"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FFFF"/>
                </a:solidFill>
              </a:defRPr>
            </a:lvl1pPr>
          </a:lstStyle>
          <a:p>
            <a:pPr/>
            <a:r>
              <a:t>La disproportion radio-clinique,  l’absence de parallélisme entre la taille de la tumeur palpable et sa traduction radiologique sont là pour en attester.</a:t>
            </a:r>
          </a:p>
        </p:txBody>
      </p:sp>
      <p:pic>
        <p:nvPicPr>
          <p:cNvPr id="859" name="mammo 05 zoom.jpg" descr="mammo 05 zoom"/>
          <p:cNvPicPr>
            <a:picLocks noChangeAspect="1"/>
          </p:cNvPicPr>
          <p:nvPr/>
        </p:nvPicPr>
        <p:blipFill>
          <a:blip r:embed="rId4">
            <a:extLst/>
          </a:blip>
          <a:stretch>
            <a:fillRect/>
          </a:stretch>
        </p:blipFill>
        <p:spPr>
          <a:xfrm>
            <a:off x="4957762" y="4191000"/>
            <a:ext cx="3257551" cy="2667000"/>
          </a:xfrm>
          <a:prstGeom prst="rect">
            <a:avLst/>
          </a:prstGeom>
          <a:ln w="12700">
            <a:miter lim="400000"/>
          </a:ln>
        </p:spPr>
      </p:pic>
      <p:sp>
        <p:nvSpPr>
          <p:cNvPr id="860" name="Shape 860"/>
          <p:cNvSpPr/>
          <p:nvPr/>
        </p:nvSpPr>
        <p:spPr>
          <a:xfrm>
            <a:off x="3319462" y="4376737"/>
            <a:ext cx="350839" cy="328613"/>
          </a:xfrm>
          <a:prstGeom prst="ellipse">
            <a:avLst/>
          </a:prstGeom>
          <a:ln w="12700">
            <a:solidFill>
              <a:srgbClr val="FFFFFF"/>
            </a:solidFill>
          </a:ln>
        </p:spPr>
        <p:txBody>
          <a:bodyPr lIns="45719" rIns="45719" anchor="ctr"/>
          <a:lstStyle/>
          <a:p>
            <a:pPr defTabSz="457200">
              <a:defRPr sz="1800">
                <a:solidFill>
                  <a:srgbClr val="FFFFFF"/>
                </a:solidFill>
              </a:defRPr>
            </a:pPr>
          </a:p>
        </p:txBody>
      </p:sp>
      <p:sp>
        <p:nvSpPr>
          <p:cNvPr id="861" name="Shape 861"/>
          <p:cNvSpPr/>
          <p:nvPr/>
        </p:nvSpPr>
        <p:spPr>
          <a:xfrm>
            <a:off x="5875337" y="4676775"/>
            <a:ext cx="1370013" cy="1374775"/>
          </a:xfrm>
          <a:prstGeom prst="ellipse">
            <a:avLst/>
          </a:prstGeom>
          <a:ln>
            <a:solidFill>
              <a:srgbClr val="FFFFFF"/>
            </a:solidFill>
          </a:ln>
        </p:spPr>
        <p:txBody>
          <a:bodyPr lIns="45719" rIns="45719" anchor="ctr"/>
          <a:lstStyle/>
          <a:p>
            <a:pPr defTabSz="457200">
              <a:defRPr sz="1800">
                <a:solidFill>
                  <a:srgbClr val="FFFFFF"/>
                </a:solidFill>
              </a:defRPr>
            </a:pPr>
          </a:p>
        </p:txBody>
      </p:sp>
      <p:sp>
        <p:nvSpPr>
          <p:cNvPr id="862" name="Shape 862"/>
          <p:cNvSpPr/>
          <p:nvPr/>
        </p:nvSpPr>
        <p:spPr>
          <a:xfrm>
            <a:off x="3779837" y="4598987"/>
            <a:ext cx="2047876" cy="560389"/>
          </a:xfrm>
          <a:prstGeom prst="line">
            <a:avLst/>
          </a:prstGeom>
          <a:ln w="12700">
            <a:solidFill>
              <a:srgbClr val="FFFFFF"/>
            </a:solidFill>
            <a:tailEnd type="triangle"/>
          </a:ln>
        </p:spPr>
        <p:txBody>
          <a:bodyPr lIns="45719" rIns="45719"/>
          <a:lstStyle/>
          <a:p>
            <a:pPr>
              <a:defRPr>
                <a:solidFill>
                  <a:srgbClr val="FFFFFF"/>
                </a:solidFill>
              </a:defRPr>
            </a:pPr>
          </a:p>
        </p:txBody>
      </p:sp>
      <p:sp>
        <p:nvSpPr>
          <p:cNvPr id="863" name="Shape 863"/>
          <p:cNvSpPr/>
          <p:nvPr/>
        </p:nvSpPr>
        <p:spPr>
          <a:xfrm>
            <a:off x="6889750" y="6180137"/>
            <a:ext cx="1424544"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FFFFFF"/>
                </a:solidFill>
              </a:defRPr>
            </a:lvl1pPr>
          </a:lstStyle>
          <a:p>
            <a:pPr/>
            <a:r>
              <a:t>Centré agrandi</a:t>
            </a:r>
          </a:p>
        </p:txBody>
      </p:sp>
    </p:spTree>
  </p:cSld>
  <p:clrMapOvr>
    <a:masterClrMapping/>
  </p:clrMapOvr>
  <p:transition xmlns:p14="http://schemas.microsoft.com/office/powerpoint/2010/main" spd="med" advClick="1" p14:dur="1000"/>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5" name="IRM B du 06-02-04.jpg" descr="IRM B du 06-02-04"/>
          <p:cNvPicPr>
            <a:picLocks noChangeAspect="1"/>
          </p:cNvPicPr>
          <p:nvPr/>
        </p:nvPicPr>
        <p:blipFill>
          <a:blip r:embed="rId2">
            <a:extLst/>
          </a:blip>
          <a:stretch>
            <a:fillRect/>
          </a:stretch>
        </p:blipFill>
        <p:spPr>
          <a:xfrm>
            <a:off x="4540250" y="0"/>
            <a:ext cx="4603750" cy="6858000"/>
          </a:xfrm>
          <a:prstGeom prst="rect">
            <a:avLst/>
          </a:prstGeom>
          <a:ln>
            <a:solidFill>
              <a:srgbClr val="FFFFFF"/>
            </a:solidFill>
          </a:ln>
        </p:spPr>
      </p:pic>
      <p:grpSp>
        <p:nvGrpSpPr>
          <p:cNvPr id="868" name="Group 868" descr="IRM A du 06-02-04"/>
          <p:cNvGrpSpPr/>
          <p:nvPr/>
        </p:nvGrpSpPr>
        <p:grpSpPr>
          <a:xfrm>
            <a:off x="-261938" y="0"/>
            <a:ext cx="4837113" cy="6858000"/>
            <a:chOff x="0" y="0"/>
            <a:chExt cx="4837112" cy="6858000"/>
          </a:xfrm>
        </p:grpSpPr>
        <p:sp>
          <p:nvSpPr>
            <p:cNvPr id="866" name="Shape 866"/>
            <p:cNvSpPr/>
            <p:nvPr/>
          </p:nvSpPr>
          <p:spPr>
            <a:xfrm>
              <a:off x="0" y="0"/>
              <a:ext cx="4837113" cy="6858000"/>
            </a:xfrm>
            <a:prstGeom prst="rect">
              <a:avLst/>
            </a:prstGeom>
            <a:solidFill>
              <a:srgbClr val="000000"/>
            </a:solidFill>
            <a:ln w="12700" cap="flat">
              <a:noFill/>
              <a:miter lim="400000"/>
            </a:ln>
            <a:effectLst/>
          </p:spPr>
          <p:txBody>
            <a:bodyPr wrap="square" lIns="45719" tIns="45719" rIns="45719" bIns="45719" numCol="1" anchor="t">
              <a:noAutofit/>
            </a:bodyPr>
            <a:lstStyle/>
            <a:p>
              <a:pPr/>
            </a:p>
          </p:txBody>
        </p:sp>
        <p:pic>
          <p:nvPicPr>
            <p:cNvPr id="867" name="IRM A du 06-02-04.jpg"/>
            <p:cNvPicPr>
              <a:picLocks noChangeAspect="1"/>
            </p:cNvPicPr>
            <p:nvPr/>
          </p:nvPicPr>
          <p:blipFill>
            <a:blip r:embed="rId3">
              <a:extLst/>
            </a:blip>
            <a:stretch>
              <a:fillRect/>
            </a:stretch>
          </p:blipFill>
          <p:spPr>
            <a:xfrm>
              <a:off x="0" y="0"/>
              <a:ext cx="4837113" cy="6858000"/>
            </a:xfrm>
            <a:prstGeom prst="rect">
              <a:avLst/>
            </a:prstGeom>
            <a:ln w="9525" cap="flat">
              <a:solidFill>
                <a:srgbClr val="5A5C6C"/>
              </a:solidFill>
              <a:prstDash val="solid"/>
              <a:round/>
            </a:ln>
            <a:effectLst/>
          </p:spPr>
        </p:pic>
      </p:grpSp>
      <p:sp>
        <p:nvSpPr>
          <p:cNvPr id="869" name="Shape 869"/>
          <p:cNvSpPr/>
          <p:nvPr/>
        </p:nvSpPr>
        <p:spPr>
          <a:xfrm>
            <a:off x="1225550" y="217487"/>
            <a:ext cx="7427913" cy="5740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600">
                <a:solidFill>
                  <a:srgbClr val="FFFFFF"/>
                </a:solidFill>
              </a:defRPr>
            </a:pPr>
            <a:r>
              <a:t>Grosse masse clinique, petite image radiologique, image IRM étendue, l’image varie avec le moyen d’observation</a:t>
            </a:r>
            <a:r>
              <a:rPr b="1"/>
              <a:t>.</a:t>
            </a:r>
            <a:r>
              <a:t> </a:t>
            </a:r>
          </a:p>
        </p:txBody>
      </p:sp>
      <p:pic>
        <p:nvPicPr>
          <p:cNvPr id="870" name="G0402507DC2.jpg" descr="G0402507DC2"/>
          <p:cNvPicPr>
            <a:picLocks noChangeAspect="1"/>
          </p:cNvPicPr>
          <p:nvPr/>
        </p:nvPicPr>
        <p:blipFill>
          <a:blip r:embed="rId4">
            <a:extLst/>
          </a:blip>
          <a:stretch>
            <a:fillRect/>
          </a:stretch>
        </p:blipFill>
        <p:spPr>
          <a:xfrm>
            <a:off x="-254000" y="4173585"/>
            <a:ext cx="3832225" cy="2684415"/>
          </a:xfrm>
          <a:prstGeom prst="rect">
            <a:avLst/>
          </a:prstGeom>
          <a:ln w="12700">
            <a:miter lim="400000"/>
          </a:ln>
        </p:spPr>
      </p:pic>
      <p:sp>
        <p:nvSpPr>
          <p:cNvPr id="871" name="Shape 871"/>
          <p:cNvSpPr/>
          <p:nvPr/>
        </p:nvSpPr>
        <p:spPr>
          <a:xfrm>
            <a:off x="127000" y="4464050"/>
            <a:ext cx="121845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1800">
                <a:solidFill>
                  <a:srgbClr val="FFFFFF"/>
                </a:solidFill>
              </a:defRPr>
            </a:lvl1pPr>
          </a:lstStyle>
          <a:p>
            <a:pPr/>
            <a:r>
              <a:t>10 x 9 cm</a:t>
            </a:r>
          </a:p>
        </p:txBody>
      </p:sp>
      <p:sp>
        <p:nvSpPr>
          <p:cNvPr id="872" name="Shape 872"/>
          <p:cNvSpPr/>
          <p:nvPr/>
        </p:nvSpPr>
        <p:spPr>
          <a:xfrm flipH="1">
            <a:off x="5868987" y="1350962"/>
            <a:ext cx="2128838" cy="1992313"/>
          </a:xfrm>
          <a:prstGeom prst="line">
            <a:avLst/>
          </a:prstGeom>
          <a:ln w="12700">
            <a:solidFill>
              <a:srgbClr val="FFFFFF"/>
            </a:solidFill>
            <a:tailEnd type="triangle"/>
          </a:ln>
        </p:spPr>
        <p:txBody>
          <a:bodyPr lIns="45719" rIns="45719"/>
          <a:lstStyle/>
          <a:p>
            <a:pPr>
              <a:defRPr>
                <a:solidFill>
                  <a:srgbClr val="FFFFFF"/>
                </a:solidFill>
              </a:defRPr>
            </a:pPr>
          </a:p>
        </p:txBody>
      </p:sp>
      <p:sp>
        <p:nvSpPr>
          <p:cNvPr id="873" name="Shape 873"/>
          <p:cNvSpPr/>
          <p:nvPr/>
        </p:nvSpPr>
        <p:spPr>
          <a:xfrm>
            <a:off x="6403975" y="1677987"/>
            <a:ext cx="72263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defRPr>
            </a:lvl1pPr>
          </a:lstStyle>
          <a:p>
            <a:pPr/>
            <a:r>
              <a:t>10 cm</a:t>
            </a:r>
          </a:p>
        </p:txBody>
      </p:sp>
      <p:sp>
        <p:nvSpPr>
          <p:cNvPr id="874" name="Shape 874"/>
          <p:cNvSpPr/>
          <p:nvPr/>
        </p:nvSpPr>
        <p:spPr>
          <a:xfrm>
            <a:off x="4571999" y="4818062"/>
            <a:ext cx="4572002" cy="18055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solidFill>
                  <a:srgbClr val="FFFFFF"/>
                </a:solidFill>
              </a:defRPr>
            </a:pPr>
            <a:r>
              <a:t>La taille moyenne des cancers occultes n’est pas  significativement différente de celle des cancers visibles à la mammographie.</a:t>
            </a:r>
            <a:r>
              <a:rPr>
                <a:latin typeface="+mn-lt"/>
                <a:ea typeface="+mn-ea"/>
                <a:cs typeface="+mn-cs"/>
                <a:sym typeface="Times New Roman"/>
              </a:rPr>
              <a:t> </a:t>
            </a:r>
            <a:endParaRPr>
              <a:latin typeface="+mn-lt"/>
              <a:ea typeface="+mn-ea"/>
              <a:cs typeface="+mn-cs"/>
              <a:sym typeface="Times New Roman"/>
            </a:endParaRPr>
          </a:p>
          <a:p>
            <a:pPr defTabSz="457200">
              <a:defRPr sz="1800" u="sng">
                <a:solidFill>
                  <a:srgbClr val="FFFFFF"/>
                </a:solidFill>
                <a:latin typeface="+mn-lt"/>
                <a:ea typeface="+mn-ea"/>
                <a:cs typeface="+mn-cs"/>
                <a:sym typeface="Times New Roman"/>
              </a:defRPr>
            </a:pPr>
            <a:r>
              <a:t>L’image mammographique n’est pas un bon marqueur du temps, ni un bon marqueur du cancer lui même.</a:t>
            </a:r>
          </a:p>
        </p:txBody>
      </p:sp>
    </p:spTree>
  </p:cSld>
  <p:clrMapOvr>
    <a:masterClrMapping/>
  </p:clrMapOvr>
  <p:transition xmlns:p14="http://schemas.microsoft.com/office/powerpoint/2010/main" spd="med" advClick="1" p14:dur="1000"/>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6" name="Shape 876"/>
          <p:cNvSpPr/>
          <p:nvPr>
            <p:ph type="body" idx="4294967295"/>
          </p:nvPr>
        </p:nvSpPr>
        <p:spPr>
          <a:xfrm>
            <a:off x="1346200" y="1096962"/>
            <a:ext cx="6388100" cy="534511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SzTx/>
              <a:buNone/>
              <a:defRPr sz="1800"/>
            </a:pPr>
            <a:r>
              <a:t> Le surdiagnostic est la conséquence d’une imagerie réduisant le cancer à une image ponctuelle insuffisamment spécifique pour préjuger de la maladie. </a:t>
            </a:r>
          </a:p>
          <a:p>
            <a:pPr>
              <a:lnSpc>
                <a:spcPct val="80000"/>
              </a:lnSpc>
              <a:buSzTx/>
              <a:buNone/>
              <a:defRPr sz="1800"/>
            </a:pPr>
          </a:p>
          <a:p>
            <a:pPr>
              <a:lnSpc>
                <a:spcPct val="80000"/>
              </a:lnSpc>
              <a:spcBef>
                <a:spcPts val="400"/>
              </a:spcBef>
              <a:buSzTx/>
              <a:buNone/>
              <a:defRPr sz="1800"/>
            </a:pPr>
            <a:r>
              <a:t> La numérisation plein champ, la tomosynthèse, l’élasto.. , etc… ne font que donner l’illusion du progrès et catalyser le surdiagnostic, la cible recherchée est un leurre.</a:t>
            </a:r>
          </a:p>
          <a:p>
            <a:pPr>
              <a:lnSpc>
                <a:spcPct val="80000"/>
              </a:lnSpc>
              <a:buSzTx/>
              <a:buNone/>
              <a:defRPr sz="1800"/>
            </a:pPr>
          </a:p>
          <a:p>
            <a:pPr>
              <a:lnSpc>
                <a:spcPct val="80000"/>
              </a:lnSpc>
              <a:spcBef>
                <a:spcPts val="400"/>
              </a:spcBef>
              <a:buSzTx/>
              <a:buNone/>
              <a:defRPr sz="1800"/>
            </a:pPr>
            <a:r>
              <a:t> L’apologie d’un sénographe capable de réaliser une mammographie toutes les 4 minutes témoigne de l’aberration des pratiques actuelles.</a:t>
            </a:r>
          </a:p>
          <a:p>
            <a:pPr>
              <a:lnSpc>
                <a:spcPct val="80000"/>
              </a:lnSpc>
              <a:buSzTx/>
              <a:buNone/>
              <a:defRPr sz="1800"/>
            </a:pPr>
          </a:p>
          <a:p>
            <a:pPr>
              <a:lnSpc>
                <a:spcPct val="80000"/>
              </a:lnSpc>
              <a:buSzTx/>
              <a:buNone/>
              <a:defRPr sz="1800"/>
            </a:pPr>
          </a:p>
          <a:p>
            <a:pPr>
              <a:spcBef>
                <a:spcPts val="400"/>
              </a:spcBef>
              <a:buSzTx/>
              <a:buNone/>
              <a:defRPr sz="1800"/>
            </a:pPr>
            <a:r>
              <a:t>  Depuis la mort de Ch Gros en 1985, la sénologie française n’a cessé de régresser, incapable de s’ouvrir à la moindre remise en question pourtant imposée par les faits. Seule la fuite en avant vers une technologie illusoire lui donne aujourd’hui sa substance et son objet.</a:t>
            </a:r>
          </a:p>
        </p:txBody>
      </p:sp>
    </p:spTree>
  </p:cSld>
  <p:clrMapOvr>
    <a:masterClrMapping/>
  </p:clrMapOvr>
  <p:transition xmlns:p14="http://schemas.microsoft.com/office/powerpoint/2010/main" spd="med" advClick="1" p14:dur="1000"/>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8" name="Shape 878"/>
          <p:cNvSpPr/>
          <p:nvPr>
            <p:ph type="body" idx="4294967295"/>
          </p:nvPr>
        </p:nvSpPr>
        <p:spPr>
          <a:xfrm>
            <a:off x="1079500" y="1416050"/>
            <a:ext cx="6464300" cy="48323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defTabSz="859536">
              <a:lnSpc>
                <a:spcPct val="80000"/>
              </a:lnSpc>
              <a:spcBef>
                <a:spcPts val="400"/>
              </a:spcBef>
              <a:buSzTx/>
              <a:buNone/>
              <a:defRPr sz="1692"/>
            </a:pPr>
            <a:r>
              <a:t>     Le dépistage permet bien involontairement avec la mise</a:t>
            </a:r>
          </a:p>
          <a:p>
            <a:pPr marL="0" indent="0" defTabSz="859536">
              <a:lnSpc>
                <a:spcPct val="80000"/>
              </a:lnSpc>
              <a:spcBef>
                <a:spcPts val="400"/>
              </a:spcBef>
              <a:buSzTx/>
              <a:buNone/>
              <a:defRPr sz="1692"/>
            </a:pPr>
            <a:r>
              <a:t>     en évidence du surdiagnostic d’être le cadre expérimental</a:t>
            </a:r>
          </a:p>
          <a:p>
            <a:pPr marL="0" indent="0" defTabSz="859536">
              <a:lnSpc>
                <a:spcPct val="80000"/>
              </a:lnSpc>
              <a:spcBef>
                <a:spcPts val="400"/>
              </a:spcBef>
              <a:buSzTx/>
              <a:buNone/>
              <a:defRPr sz="1692"/>
            </a:pPr>
            <a:r>
              <a:t>     d’une recherche fondamentale encore à venir.</a:t>
            </a:r>
          </a:p>
          <a:p>
            <a:pPr marL="0" indent="0" defTabSz="859536">
              <a:lnSpc>
                <a:spcPct val="80000"/>
              </a:lnSpc>
              <a:buSzTx/>
              <a:buNone/>
              <a:defRPr sz="1692"/>
            </a:pPr>
          </a:p>
          <a:p>
            <a:pPr marL="0" indent="0" defTabSz="859536">
              <a:lnSpc>
                <a:spcPct val="80000"/>
              </a:lnSpc>
              <a:spcBef>
                <a:spcPts val="400"/>
              </a:spcBef>
              <a:buSzTx/>
              <a:buNone/>
              <a:defRPr sz="1692"/>
            </a:pPr>
            <a:r>
              <a:t>     Les chercheurs savent que plusieurs essais contrôlés</a:t>
            </a:r>
          </a:p>
          <a:p>
            <a:pPr marL="0" indent="0" defTabSz="859536">
              <a:lnSpc>
                <a:spcPct val="80000"/>
              </a:lnSpc>
              <a:spcBef>
                <a:spcPts val="400"/>
              </a:spcBef>
              <a:buSzTx/>
              <a:buNone/>
              <a:defRPr sz="1692"/>
            </a:pPr>
            <a:r>
              <a:t>     montrent une surmortalité par cancer du sein au cours</a:t>
            </a:r>
          </a:p>
          <a:p>
            <a:pPr marL="0" indent="0" defTabSz="859536">
              <a:lnSpc>
                <a:spcPct val="80000"/>
              </a:lnSpc>
              <a:spcBef>
                <a:spcPts val="400"/>
              </a:spcBef>
              <a:buSzTx/>
              <a:buNone/>
              <a:defRPr sz="1692"/>
            </a:pPr>
            <a:r>
              <a:t>     des premières années qui suivent l’introduction d’un </a:t>
            </a:r>
          </a:p>
          <a:p>
            <a:pPr marL="0" indent="0" defTabSz="859536">
              <a:lnSpc>
                <a:spcPct val="80000"/>
              </a:lnSpc>
              <a:spcBef>
                <a:spcPts val="400"/>
              </a:spcBef>
              <a:buSzTx/>
              <a:buNone/>
              <a:defRPr sz="1692"/>
            </a:pPr>
            <a:r>
              <a:t>     dépistage.</a:t>
            </a:r>
          </a:p>
          <a:p>
            <a:pPr marL="0" indent="0" defTabSz="859536">
              <a:lnSpc>
                <a:spcPct val="80000"/>
              </a:lnSpc>
              <a:buSzTx/>
              <a:buNone/>
              <a:defRPr sz="1692"/>
            </a:pPr>
          </a:p>
          <a:p>
            <a:pPr marL="0" indent="0" defTabSz="859536">
              <a:lnSpc>
                <a:spcPct val="80000"/>
              </a:lnSpc>
              <a:spcBef>
                <a:spcPts val="400"/>
              </a:spcBef>
              <a:buSzTx/>
              <a:buNone/>
              <a:defRPr sz="1692"/>
            </a:pPr>
            <a:r>
              <a:t>     Ces résultats vont à l’encontre des théories en vigueur.</a:t>
            </a:r>
          </a:p>
          <a:p>
            <a:pPr marL="0" indent="0" defTabSz="859536">
              <a:lnSpc>
                <a:spcPct val="80000"/>
              </a:lnSpc>
              <a:spcBef>
                <a:spcPts val="400"/>
              </a:spcBef>
              <a:buSzTx/>
              <a:buNone/>
              <a:defRPr sz="1692"/>
            </a:pPr>
            <a:r>
              <a:t>     Cependant ils aident à comprendre mieux l’histoire</a:t>
            </a:r>
          </a:p>
          <a:p>
            <a:pPr marL="0" indent="0" defTabSz="859536">
              <a:lnSpc>
                <a:spcPct val="80000"/>
              </a:lnSpc>
              <a:spcBef>
                <a:spcPts val="400"/>
              </a:spcBef>
              <a:buSzTx/>
              <a:buNone/>
              <a:defRPr sz="1692"/>
            </a:pPr>
            <a:r>
              <a:t>     naturelle de la maladie et devraient favoriser </a:t>
            </a:r>
          </a:p>
          <a:p>
            <a:pPr marL="0" indent="0" defTabSz="859536">
              <a:lnSpc>
                <a:spcPct val="80000"/>
              </a:lnSpc>
              <a:spcBef>
                <a:spcPts val="400"/>
              </a:spcBef>
              <a:buSzTx/>
              <a:buNone/>
              <a:defRPr sz="1692"/>
            </a:pPr>
            <a:r>
              <a:t>     l’instauration de nouvelles pratiques diagnostiques et </a:t>
            </a:r>
          </a:p>
          <a:p>
            <a:pPr marL="0" indent="0" defTabSz="859536">
              <a:lnSpc>
                <a:spcPct val="80000"/>
              </a:lnSpc>
              <a:spcBef>
                <a:spcPts val="400"/>
              </a:spcBef>
              <a:buSzTx/>
              <a:buNone/>
              <a:defRPr sz="1692"/>
            </a:pPr>
            <a:r>
              <a:t>     thérapeutiques ainsi que de nouvelles orientations de</a:t>
            </a:r>
          </a:p>
          <a:p>
            <a:pPr marL="0" indent="0" defTabSz="859536">
              <a:lnSpc>
                <a:spcPct val="80000"/>
              </a:lnSpc>
              <a:spcBef>
                <a:spcPts val="400"/>
              </a:spcBef>
              <a:buSzTx/>
              <a:buNone/>
              <a:defRPr sz="1692"/>
            </a:pPr>
            <a:r>
              <a:t>     recherche.</a:t>
            </a:r>
          </a:p>
          <a:p>
            <a:pPr marL="0" indent="0" defTabSz="859536">
              <a:lnSpc>
                <a:spcPct val="80000"/>
              </a:lnSpc>
              <a:buSzTx/>
              <a:buNone/>
              <a:defRPr sz="1879"/>
            </a:pPr>
          </a:p>
          <a:p>
            <a:pPr marL="0" indent="0" defTabSz="859536">
              <a:lnSpc>
                <a:spcPct val="80000"/>
              </a:lnSpc>
              <a:buSzTx/>
              <a:buNone/>
              <a:defRPr sz="1879"/>
            </a:pPr>
          </a:p>
          <a:p>
            <a:pPr marL="0" indent="0" defTabSz="859536">
              <a:lnSpc>
                <a:spcPct val="80000"/>
              </a:lnSpc>
              <a:spcBef>
                <a:spcPts val="200"/>
              </a:spcBef>
              <a:buSzTx/>
              <a:buNone/>
              <a:defRPr sz="1128"/>
            </a:pPr>
            <a:r>
              <a:t>      </a:t>
            </a:r>
          </a:p>
        </p:txBody>
      </p:sp>
    </p:spTree>
  </p:cSld>
  <p:clrMapOvr>
    <a:masterClrMapping/>
  </p:clrMapOvr>
  <p:transition xmlns:p14="http://schemas.microsoft.com/office/powerpoint/2010/main" spd="med" advClick="1" p14:dur="1000"/>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0" name="Shape 880"/>
          <p:cNvSpPr/>
          <p:nvPr>
            <p:ph type="title" idx="4294967295"/>
          </p:nvPr>
        </p:nvSpPr>
        <p:spPr>
          <a:xfrm>
            <a:off x="301625" y="228600"/>
            <a:ext cx="8540750" cy="14160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b="1" sz="4000" u="sng">
                <a:solidFill>
                  <a:srgbClr val="FFFFFF"/>
                </a:solidFill>
              </a:defRPr>
            </a:lvl1pPr>
          </a:lstStyle>
          <a:p>
            <a:pPr/>
            <a:br/>
          </a:p>
        </p:txBody>
      </p:sp>
      <p:sp>
        <p:nvSpPr>
          <p:cNvPr id="881" name="Shape 881"/>
          <p:cNvSpPr/>
          <p:nvPr>
            <p:ph type="body" idx="4294967295"/>
          </p:nvPr>
        </p:nvSpPr>
        <p:spPr>
          <a:xfrm>
            <a:off x="1295400" y="1585912"/>
            <a:ext cx="6159500" cy="449897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buSzTx/>
              <a:buNone/>
              <a:defRPr u="sng"/>
            </a:pPr>
          </a:p>
          <a:p>
            <a:pPr>
              <a:lnSpc>
                <a:spcPct val="80000"/>
              </a:lnSpc>
              <a:spcBef>
                <a:spcPts val="400"/>
              </a:spcBef>
              <a:buSzTx/>
              <a:buNone/>
              <a:defRPr sz="2000"/>
            </a:pPr>
            <a:r>
              <a:t>    </a:t>
            </a:r>
            <a:r>
              <a:rPr sz="1800" u="sng"/>
              <a:t>La spécificité du dépistage de masse organisé est le paradoxe suivant :</a:t>
            </a:r>
            <a:endParaRPr sz="1800" u="sng"/>
          </a:p>
          <a:p>
            <a:pPr>
              <a:lnSpc>
                <a:spcPct val="80000"/>
              </a:lnSpc>
              <a:buSzTx/>
              <a:buNone/>
              <a:defRPr sz="1800" u="sng"/>
            </a:pPr>
          </a:p>
          <a:p>
            <a:pPr>
              <a:lnSpc>
                <a:spcPct val="80000"/>
              </a:lnSpc>
              <a:spcBef>
                <a:spcPts val="400"/>
              </a:spcBef>
              <a:buSzTx/>
              <a:buNone/>
              <a:defRPr sz="1800"/>
            </a:pPr>
            <a:r>
              <a:t>     </a:t>
            </a:r>
            <a:r>
              <a:rPr b="1" u="sng"/>
              <a:t>plus il s’améliore techniquement</a:t>
            </a:r>
            <a:r>
              <a:rPr u="sng"/>
              <a:t> (et on ne cesse de l’améliorer), </a:t>
            </a:r>
            <a:r>
              <a:rPr b="1" u="sng"/>
              <a:t>plus il devient pervers.</a:t>
            </a:r>
            <a:endParaRPr b="1"/>
          </a:p>
          <a:p>
            <a:pPr>
              <a:lnSpc>
                <a:spcPct val="80000"/>
              </a:lnSpc>
              <a:buSzTx/>
              <a:buNone/>
              <a:defRPr sz="1800"/>
            </a:pPr>
          </a:p>
          <a:p>
            <a:pPr>
              <a:lnSpc>
                <a:spcPct val="80000"/>
              </a:lnSpc>
              <a:buSzTx/>
              <a:buNone/>
              <a:defRPr sz="1800"/>
            </a:pPr>
          </a:p>
          <a:p>
            <a:pPr>
              <a:lnSpc>
                <a:spcPct val="80000"/>
              </a:lnSpc>
              <a:buSzTx/>
              <a:buNone/>
              <a:defRPr sz="1800"/>
            </a:pPr>
          </a:p>
          <a:p>
            <a:pPr>
              <a:lnSpc>
                <a:spcPct val="80000"/>
              </a:lnSpc>
              <a:spcBef>
                <a:spcPts val="400"/>
              </a:spcBef>
              <a:buSzTx/>
              <a:buNone/>
              <a:defRPr sz="1800"/>
            </a:pPr>
            <a:r>
              <a:t>     Il a amélioré la formation des radiologues et la qualité des examens en prenant en otage la population féminine sans rien lui apporter de significatif en retour, si ce n’est un surdiagnostic majeur.</a:t>
            </a:r>
          </a:p>
          <a:p>
            <a:pPr>
              <a:lnSpc>
                <a:spcPct val="80000"/>
              </a:lnSpc>
              <a:spcBef>
                <a:spcPts val="400"/>
              </a:spcBef>
              <a:buSzTx/>
              <a:buNone/>
              <a:defRPr sz="2000"/>
            </a:pPr>
            <a:r>
              <a:t>    </a:t>
            </a:r>
          </a:p>
        </p:txBody>
      </p:sp>
    </p:spTree>
  </p:cSld>
  <p:clrMapOvr>
    <a:masterClrMapping/>
  </p:clrMapOvr>
  <p:transition xmlns:p14="http://schemas.microsoft.com/office/powerpoint/2010/main" spd="med" advClick="1" p14:dur="1000"/>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3" name="Shape 883"/>
          <p:cNvSpPr/>
          <p:nvPr>
            <p:ph type="title" idx="4294967295"/>
          </p:nvPr>
        </p:nvSpPr>
        <p:spPr>
          <a:xfrm>
            <a:off x="-1" y="582612"/>
            <a:ext cx="9144002" cy="9525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800" u="sng">
                <a:solidFill>
                  <a:srgbClr val="FFFFFF"/>
                </a:solidFill>
              </a:defRPr>
            </a:pPr>
            <a:r>
              <a:t>Le tableau de G Welch résume l’avantage et les inconvénients du dépistage </a:t>
            </a:r>
            <a:br/>
            <a:br/>
            <a:r>
              <a:rPr sz="1600" u="none"/>
              <a:t>BMJ 2009, 339 : b 1245</a:t>
            </a:r>
          </a:p>
        </p:txBody>
      </p:sp>
      <p:sp>
        <p:nvSpPr>
          <p:cNvPr id="884" name="Shape 884"/>
          <p:cNvSpPr/>
          <p:nvPr>
            <p:ph type="body" idx="4294967295"/>
          </p:nvPr>
        </p:nvSpPr>
        <p:spPr>
          <a:xfrm>
            <a:off x="850900" y="1831975"/>
            <a:ext cx="7353300" cy="43195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08609" indent="-308609" defTabSz="822959">
              <a:lnSpc>
                <a:spcPct val="90000"/>
              </a:lnSpc>
              <a:spcBef>
                <a:spcPts val="300"/>
              </a:spcBef>
              <a:defRPr sz="1619"/>
            </a:pPr>
            <a:r>
              <a:t> Pour 1000 femmes de plus de 50 ans passant une mammographie annuelle pendant 10 ans </a:t>
            </a:r>
          </a:p>
          <a:p>
            <a:pPr marL="308609" indent="-308609" defTabSz="822959">
              <a:lnSpc>
                <a:spcPct val="90000"/>
              </a:lnSpc>
              <a:spcBef>
                <a:spcPts val="600"/>
              </a:spcBef>
              <a:defRPr sz="1619"/>
            </a:pPr>
          </a:p>
          <a:p>
            <a:pPr marL="308609" indent="-308609" defTabSz="822959">
              <a:lnSpc>
                <a:spcPct val="90000"/>
              </a:lnSpc>
              <a:spcBef>
                <a:spcPts val="300"/>
              </a:spcBef>
              <a:defRPr sz="1619" u="sng"/>
            </a:pPr>
            <a:r>
              <a:t>Avantage</a:t>
            </a:r>
            <a:r>
              <a:rPr u="none"/>
              <a:t> :  -   1 décès par cancer du sein sera évité.</a:t>
            </a:r>
          </a:p>
          <a:p>
            <a:pPr marL="308609" indent="-308609" defTabSz="822959">
              <a:lnSpc>
                <a:spcPct val="90000"/>
              </a:lnSpc>
              <a:spcBef>
                <a:spcPts val="600"/>
              </a:spcBef>
              <a:defRPr sz="1619"/>
            </a:pPr>
          </a:p>
          <a:p>
            <a:pPr marL="308609" indent="-308609" defTabSz="822959">
              <a:lnSpc>
                <a:spcPct val="90000"/>
              </a:lnSpc>
              <a:spcBef>
                <a:spcPts val="300"/>
              </a:spcBef>
              <a:defRPr sz="1619" u="sng"/>
            </a:pPr>
            <a:r>
              <a:t>Inconvénients</a:t>
            </a:r>
            <a:r>
              <a:rPr u="none"/>
              <a:t> :</a:t>
            </a:r>
          </a:p>
          <a:p>
            <a:pPr marL="308609" indent="-308609" defTabSz="822959">
              <a:lnSpc>
                <a:spcPct val="90000"/>
              </a:lnSpc>
              <a:spcBef>
                <a:spcPts val="300"/>
              </a:spcBef>
              <a:buSzTx/>
              <a:buNone/>
              <a:defRPr sz="1619"/>
            </a:pPr>
            <a:r>
              <a:t>                      - 2 à 10 femmes seront surdiagnostiquées et traitées inutilement.</a:t>
            </a:r>
          </a:p>
          <a:p>
            <a:pPr marL="308609" indent="-308609" defTabSz="822959">
              <a:lnSpc>
                <a:spcPct val="90000"/>
              </a:lnSpc>
              <a:spcBef>
                <a:spcPts val="600"/>
              </a:spcBef>
              <a:buSzTx/>
              <a:buNone/>
              <a:defRPr sz="1619"/>
            </a:pPr>
          </a:p>
          <a:p>
            <a:pPr marL="308609" indent="-308609" defTabSz="822959">
              <a:lnSpc>
                <a:spcPct val="90000"/>
              </a:lnSpc>
              <a:spcBef>
                <a:spcPts val="300"/>
              </a:spcBef>
              <a:buSzTx/>
              <a:buNone/>
              <a:defRPr sz="1619"/>
            </a:pPr>
            <a:r>
              <a:t>                      - 10 à 15 femmes sauront plus tôt qu’elles ont un cancer mais cela n’aura pas d’incidence sur leur pronostic.</a:t>
            </a:r>
          </a:p>
          <a:p>
            <a:pPr marL="308609" indent="-308609" defTabSz="822959">
              <a:lnSpc>
                <a:spcPct val="90000"/>
              </a:lnSpc>
              <a:spcBef>
                <a:spcPts val="600"/>
              </a:spcBef>
              <a:buSzTx/>
              <a:buNone/>
              <a:defRPr sz="1619"/>
            </a:pPr>
          </a:p>
          <a:p>
            <a:pPr marL="308609" indent="-308609" defTabSz="822959">
              <a:lnSpc>
                <a:spcPct val="90000"/>
              </a:lnSpc>
              <a:spcBef>
                <a:spcPts val="300"/>
              </a:spcBef>
              <a:buSzTx/>
              <a:buNone/>
              <a:defRPr sz="1619"/>
            </a:pPr>
            <a:r>
              <a:t>                      - 100 à 500 femmes auront au moins une fausse alerte et parmi elles, la moitié environ aura subi une biopsie.</a:t>
            </a:r>
          </a:p>
          <a:p>
            <a:pPr marL="308609" indent="-308609" defTabSz="822959">
              <a:lnSpc>
                <a:spcPct val="90000"/>
              </a:lnSpc>
              <a:spcBef>
                <a:spcPts val="600"/>
              </a:spcBef>
              <a:buSzTx/>
              <a:buNone/>
              <a:defRPr sz="1619"/>
            </a:pPr>
          </a:p>
          <a:p>
            <a:pPr marL="308609" indent="-308609" defTabSz="822959">
              <a:lnSpc>
                <a:spcPct val="90000"/>
              </a:lnSpc>
              <a:spcBef>
                <a:spcPts val="300"/>
              </a:spcBef>
              <a:buSzTx/>
              <a:buNone/>
              <a:defRPr sz="1619"/>
            </a:pPr>
            <a:r>
              <a:t>    (Combien de cancers radio induits ?)      </a:t>
            </a:r>
          </a:p>
        </p:txBody>
      </p:sp>
    </p:spTree>
  </p:cSld>
  <p:clrMapOvr>
    <a:masterClrMapping/>
  </p:clrMapOvr>
  <p:transition xmlns:p14="http://schemas.microsoft.com/office/powerpoint/2010/main" spd="med" advClick="1" p14:dur="1000"/>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6" name="image.png"/>
          <p:cNvPicPr>
            <a:picLocks noChangeAspect="1"/>
          </p:cNvPicPr>
          <p:nvPr/>
        </p:nvPicPr>
        <p:blipFill>
          <a:blip r:embed="rId2">
            <a:extLst/>
          </a:blip>
          <a:stretch>
            <a:fillRect/>
          </a:stretch>
        </p:blipFill>
        <p:spPr>
          <a:xfrm>
            <a:off x="261937" y="268287"/>
            <a:ext cx="8467726" cy="2219326"/>
          </a:xfrm>
          <a:prstGeom prst="rect">
            <a:avLst/>
          </a:prstGeom>
          <a:ln w="12700">
            <a:miter lim="400000"/>
          </a:ln>
        </p:spPr>
      </p:pic>
      <p:sp>
        <p:nvSpPr>
          <p:cNvPr id="887" name="Shape 887"/>
          <p:cNvSpPr/>
          <p:nvPr>
            <p:ph type="body" idx="4294967295"/>
          </p:nvPr>
        </p:nvSpPr>
        <p:spPr>
          <a:xfrm>
            <a:off x="762000" y="1571625"/>
            <a:ext cx="8001000" cy="5286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a:spcBef>
                <a:spcPts val="400"/>
              </a:spcBef>
              <a:buSzTx/>
              <a:buNone/>
              <a:defRPr b="1" sz="1800" u="sng"/>
            </a:pPr>
            <a:r>
              <a:t>Les faits observés :</a:t>
            </a:r>
          </a:p>
          <a:p>
            <a:pPr marL="0" indent="0">
              <a:defRPr sz="1800" u="sng"/>
            </a:pPr>
          </a:p>
          <a:p>
            <a:pPr marL="0" indent="0">
              <a:spcBef>
                <a:spcPts val="400"/>
              </a:spcBef>
              <a:defRPr sz="1800"/>
            </a:pPr>
            <a:r>
              <a:t> Il n’existe aucune preuve fiable de l’efficacité du dépistage.</a:t>
            </a:r>
          </a:p>
          <a:p>
            <a:pPr marL="0" indent="0">
              <a:defRPr sz="1800"/>
            </a:pPr>
          </a:p>
          <a:p>
            <a:pPr marL="0" indent="0">
              <a:spcBef>
                <a:spcPts val="400"/>
              </a:spcBef>
              <a:defRPr sz="1800"/>
            </a:pPr>
            <a:r>
              <a:t> La petite baisse de mortalité par cancer du sein observée actuellement n’est pas imputable au dépistage.</a:t>
            </a:r>
          </a:p>
          <a:p>
            <a:pPr marL="0" indent="0">
              <a:defRPr sz="1800"/>
            </a:pPr>
          </a:p>
          <a:p>
            <a:pPr marL="0" indent="0">
              <a:spcBef>
                <a:spcPts val="400"/>
              </a:spcBef>
              <a:defRPr sz="1800"/>
            </a:pPr>
            <a:r>
              <a:t> le dépistage n’a pas permis de faire reculer le nombre de formes avancées de cancer du sein.</a:t>
            </a:r>
          </a:p>
          <a:p>
            <a:pPr marL="0" indent="0">
              <a:defRPr sz="1800"/>
            </a:pPr>
          </a:p>
          <a:p>
            <a:pPr marL="0" indent="0">
              <a:spcBef>
                <a:spcPts val="400"/>
              </a:spcBef>
              <a:defRPr sz="1800"/>
            </a:pPr>
            <a:r>
              <a:t> l’escalade thérapeutique pour les cancers in situ et la désescalade thérapeutique (Halsted, Patay, tumorectomie, curage, ganglion sentinelle) pour les cancers invasifs sont des manifestations désordonnées de notre ignorance et de notre désarroi devant ce fléau que nous ne maîtrisons pas et pour lequel nous nous sommes fourvoyé avec l’espoir d’une amélioration liée au dépistage.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1271089-1276001-944tn.jpg" descr="1271089-1276001-944tn"/>
          <p:cNvPicPr>
            <a:picLocks noChangeAspect="1"/>
          </p:cNvPicPr>
          <p:nvPr/>
        </p:nvPicPr>
        <p:blipFill>
          <a:blip r:embed="rId2">
            <a:extLst/>
          </a:blip>
          <a:stretch>
            <a:fillRect/>
          </a:stretch>
        </p:blipFill>
        <p:spPr>
          <a:xfrm>
            <a:off x="6083300" y="4084637"/>
            <a:ext cx="3060700" cy="2744788"/>
          </a:xfrm>
          <a:prstGeom prst="rect">
            <a:avLst/>
          </a:prstGeom>
          <a:ln w="12700">
            <a:miter lim="400000"/>
          </a:ln>
        </p:spPr>
      </p:pic>
      <p:sp>
        <p:nvSpPr>
          <p:cNvPr id="205" name="Shape 205"/>
          <p:cNvSpPr/>
          <p:nvPr>
            <p:ph type="title" idx="4294967295"/>
          </p:nvPr>
        </p:nvSpPr>
        <p:spPr>
          <a:xfrm>
            <a:off x="800100" y="1165225"/>
            <a:ext cx="7302500" cy="9810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defRPr sz="1800" u="sng">
                <a:solidFill>
                  <a:srgbClr val="FFFFFF"/>
                </a:solidFill>
              </a:defRPr>
            </a:pPr>
            <a:r>
              <a:t>2 ème cause )</a:t>
            </a:r>
            <a:r>
              <a:rPr u="none"/>
              <a:t>  le modèle Halstedien qui prévaut encore aujourd’hui comme schéma de référence de l’histoire naturelle de la maladie cancéreuse du sein. </a:t>
            </a:r>
          </a:p>
        </p:txBody>
      </p:sp>
      <p:sp>
        <p:nvSpPr>
          <p:cNvPr id="206" name="Shape 206"/>
          <p:cNvSpPr/>
          <p:nvPr>
            <p:ph type="body" idx="4294967295"/>
          </p:nvPr>
        </p:nvSpPr>
        <p:spPr>
          <a:xfrm>
            <a:off x="101599" y="2584450"/>
            <a:ext cx="5892802" cy="45148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80000"/>
              </a:lnSpc>
              <a:spcBef>
                <a:spcPts val="400"/>
              </a:spcBef>
              <a:buSzTx/>
              <a:buNone/>
              <a:defRPr sz="1800"/>
            </a:pPr>
            <a:r>
              <a:t>   En 1894, Halsted annonce qu’une chirurgie radicale (sein, plan pectoral, curage etc..) diminue les récidives et permet de guérir la maladie. </a:t>
            </a:r>
          </a:p>
          <a:p>
            <a:pPr>
              <a:lnSpc>
                <a:spcPct val="80000"/>
              </a:lnSpc>
              <a:buSzTx/>
              <a:buNone/>
              <a:defRPr sz="1800"/>
            </a:pPr>
          </a:p>
          <a:p>
            <a:pPr>
              <a:lnSpc>
                <a:spcPct val="80000"/>
              </a:lnSpc>
              <a:spcBef>
                <a:spcPts val="400"/>
              </a:spcBef>
              <a:buSzTx/>
              <a:buNone/>
              <a:defRPr sz="1800"/>
            </a:pPr>
            <a:r>
              <a:t>   Sa conception sert de </a:t>
            </a:r>
            <a:r>
              <a:rPr u="sng"/>
              <a:t>standard jusque dans les années 1970</a:t>
            </a:r>
            <a:r>
              <a:t> et n’est toujours pas complètement écartée sur le plan théorique.</a:t>
            </a:r>
          </a:p>
          <a:p>
            <a:pPr>
              <a:lnSpc>
                <a:spcPct val="80000"/>
              </a:lnSpc>
              <a:defRPr sz="1800"/>
            </a:pPr>
          </a:p>
          <a:p>
            <a:pPr>
              <a:lnSpc>
                <a:spcPct val="80000"/>
              </a:lnSpc>
              <a:spcBef>
                <a:spcPts val="400"/>
              </a:spcBef>
              <a:buSzTx/>
              <a:buNone/>
              <a:defRPr sz="1800"/>
            </a:pPr>
            <a:r>
              <a:t>   Selon celle-ci, le développement du cancer du sein est vu comme une extension progressive, loco régionale puis générale </a:t>
            </a:r>
            <a:r>
              <a:rPr u="sng"/>
              <a:t>secondairement</a:t>
            </a:r>
            <a:r>
              <a:t> avec des métastases.</a:t>
            </a:r>
          </a:p>
        </p:txBody>
      </p:sp>
      <p:sp>
        <p:nvSpPr>
          <p:cNvPr id="207" name="Shape 207"/>
          <p:cNvSpPr/>
          <p:nvPr/>
        </p:nvSpPr>
        <p:spPr>
          <a:xfrm>
            <a:off x="2973387" y="365125"/>
            <a:ext cx="2275643"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600">
                <a:solidFill>
                  <a:srgbClr val="FFFFFF"/>
                </a:solidFill>
              </a:defRPr>
            </a:lvl1pPr>
          </a:lstStyle>
          <a:p>
            <a:pPr/>
            <a:r>
              <a:t>Origine du surdiagnostic</a:t>
            </a:r>
          </a:p>
        </p:txBody>
      </p:sp>
    </p:spTree>
  </p:cSld>
  <p:clrMapOvr>
    <a:masterClrMapping/>
  </p:clrMapOvr>
  <p:transition xmlns:p14="http://schemas.microsoft.com/office/powerpoint/2010/main" spd="med" advClick="1" p14:dur="1000"/>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9" name="Shape 889"/>
          <p:cNvSpPr/>
          <p:nvPr>
            <p:ph type="body" idx="4294967295"/>
          </p:nvPr>
        </p:nvSpPr>
        <p:spPr>
          <a:xfrm>
            <a:off x="393700" y="142875"/>
            <a:ext cx="8001000" cy="671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spcBef>
                <a:spcPts val="400"/>
              </a:spcBef>
              <a:defRPr sz="1800"/>
            </a:pPr>
            <a:r>
              <a:t>l’incidence du cancer du sein chez des femmes non symptomatiques est considérablement plus élevée que prévue. Le surdiagnostic est un phénomène massif.</a:t>
            </a:r>
          </a:p>
          <a:p>
            <a:pPr>
              <a:defRPr sz="1800"/>
            </a:pPr>
          </a:p>
          <a:p>
            <a:pPr>
              <a:spcBef>
                <a:spcPts val="400"/>
              </a:spcBef>
              <a:defRPr sz="1800"/>
            </a:pPr>
            <a:r>
              <a:t>l’histologie est insuffisante pour caractériser la maladie cancéreuse létale. Le cancer histologique n’est pas obligatoirement le cancer maladie.</a:t>
            </a:r>
          </a:p>
          <a:p>
            <a:pPr>
              <a:defRPr sz="1800"/>
            </a:pPr>
          </a:p>
          <a:p>
            <a:pPr>
              <a:spcBef>
                <a:spcPts val="400"/>
              </a:spcBef>
              <a:defRPr sz="1800"/>
            </a:pPr>
            <a:r>
              <a:t>c’est toute l’histoire naturelle du cancer du sein qui doit être revisitée.</a:t>
            </a:r>
          </a:p>
          <a:p>
            <a:pPr>
              <a:defRPr sz="1800"/>
            </a:pPr>
          </a:p>
          <a:p>
            <a:pPr>
              <a:spcBef>
                <a:spcPts val="400"/>
              </a:spcBef>
              <a:buSzTx/>
              <a:buNone/>
              <a:defRPr sz="1800"/>
            </a:pPr>
            <a:r>
              <a:t> </a:t>
            </a:r>
            <a:r>
              <a:rPr b="1" u="sng"/>
              <a:t>Les conséquences :</a:t>
            </a:r>
            <a:endParaRPr b="1" u="sng"/>
          </a:p>
          <a:p>
            <a:pPr>
              <a:defRPr sz="1800" u="sng"/>
            </a:pPr>
          </a:p>
          <a:p>
            <a:pPr>
              <a:spcBef>
                <a:spcPts val="400"/>
              </a:spcBef>
              <a:defRPr sz="1800"/>
            </a:pPr>
            <a:r>
              <a:t>Le dépistage qu’il soit de masse organisé ou individuel est contre productif.</a:t>
            </a:r>
          </a:p>
          <a:p>
            <a:pPr>
              <a:defRPr sz="1800"/>
            </a:pPr>
          </a:p>
          <a:p>
            <a:pPr>
              <a:spcBef>
                <a:spcPts val="400"/>
              </a:spcBef>
              <a:defRPr sz="1800"/>
            </a:pPr>
            <a:r>
              <a:t>l’inefficacité du dépistage montre clairement qu’un retard de diagnostic chez une femme asymptomatique est sans conséquence sur la mortalité.</a:t>
            </a:r>
          </a:p>
          <a:p>
            <a:pPr>
              <a:defRPr sz="1800"/>
            </a:pPr>
          </a:p>
          <a:p>
            <a:pPr>
              <a:spcBef>
                <a:spcPts val="400"/>
              </a:spcBef>
              <a:defRPr sz="1800"/>
            </a:pPr>
            <a:r>
              <a:t>Il faut donner toutes les informations nécessaires pour que les femmes et les médecins comprennent le concept de « surdiagnostic » dans toute sa complexité.  </a:t>
            </a:r>
          </a:p>
        </p:txBody>
      </p:sp>
    </p:spTree>
  </p:cSld>
  <p:clrMapOvr>
    <a:masterClrMapping/>
  </p:clrMapOvr>
  <p:transition xmlns:p14="http://schemas.microsoft.com/office/powerpoint/2010/main" spd="med" advClick="1" p14:dur="1000"/>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91" name="Bernard 3.jpg" descr="Bernard 3"/>
          <p:cNvPicPr>
            <a:picLocks noChangeAspect="1"/>
          </p:cNvPicPr>
          <p:nvPr/>
        </p:nvPicPr>
        <p:blipFill>
          <a:blip r:embed="rId2">
            <a:extLst/>
          </a:blip>
          <a:stretch>
            <a:fillRect/>
          </a:stretch>
        </p:blipFill>
        <p:spPr>
          <a:xfrm>
            <a:off x="0" y="0"/>
            <a:ext cx="4721225" cy="6858000"/>
          </a:xfrm>
          <a:prstGeom prst="rect">
            <a:avLst/>
          </a:prstGeom>
          <a:ln w="12700">
            <a:miter lim="400000"/>
          </a:ln>
        </p:spPr>
      </p:pic>
      <p:sp>
        <p:nvSpPr>
          <p:cNvPr id="892" name="Shape 892"/>
          <p:cNvSpPr/>
          <p:nvPr>
            <p:ph type="body" idx="4294967295"/>
          </p:nvPr>
        </p:nvSpPr>
        <p:spPr>
          <a:xfrm>
            <a:off x="4787900" y="0"/>
            <a:ext cx="4176713" cy="64531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1" marL="285750" indent="171450">
              <a:lnSpc>
                <a:spcPct val="70000"/>
              </a:lnSpc>
              <a:spcBef>
                <a:spcPts val="0"/>
              </a:spcBef>
              <a:buSzTx/>
              <a:buNone/>
              <a:defRPr sz="900"/>
            </a:pPr>
          </a:p>
          <a:p>
            <a:pPr>
              <a:lnSpc>
                <a:spcPct val="70000"/>
              </a:lnSpc>
              <a:spcBef>
                <a:spcPts val="200"/>
              </a:spcBef>
              <a:buSzTx/>
              <a:buNone/>
              <a:defRPr sz="900"/>
            </a:pPr>
            <a:r>
              <a:t>     </a:t>
            </a:r>
            <a:endParaRPr sz="1800"/>
          </a:p>
          <a:p>
            <a:pPr>
              <a:lnSpc>
                <a:spcPct val="70000"/>
              </a:lnSpc>
              <a:spcBef>
                <a:spcPts val="400"/>
              </a:spcBef>
              <a:buSzTx/>
              <a:buNone/>
              <a:defRPr sz="1800"/>
            </a:pPr>
            <a:r>
              <a:t>  </a:t>
            </a:r>
          </a:p>
          <a:p>
            <a:pPr>
              <a:spcBef>
                <a:spcPts val="600"/>
              </a:spcBef>
              <a:buSzTx/>
              <a:buNone/>
              <a:defRPr sz="1800"/>
            </a:pPr>
          </a:p>
          <a:p>
            <a:pPr>
              <a:spcBef>
                <a:spcPts val="400"/>
              </a:spcBef>
              <a:buSzTx/>
              <a:buNone/>
              <a:defRPr sz="1800"/>
            </a:pPr>
            <a:r>
              <a:t> Le surdiagnostic est une explication </a:t>
            </a:r>
            <a:r>
              <a:rPr u="sng"/>
              <a:t>des contradictions entre le succès apparent des traitements sur </a:t>
            </a:r>
            <a:r>
              <a:t>des cancers diagnostiqués soi-disant </a:t>
            </a:r>
            <a:r>
              <a:t>“</a:t>
            </a:r>
            <a:r>
              <a:t>précocement</a:t>
            </a:r>
            <a:r>
              <a:t>”</a:t>
            </a:r>
            <a:r>
              <a:t> grâce au dépistage </a:t>
            </a:r>
            <a:r>
              <a:rPr u="sng"/>
              <a:t>et l</a:t>
            </a:r>
            <a:r>
              <a:rPr u="sng"/>
              <a:t>’</a:t>
            </a:r>
            <a:r>
              <a:rPr u="sng"/>
              <a:t>absence de réduction significative de la mortalité en population. </a:t>
            </a:r>
            <a:r>
              <a:rPr u="sng"/>
              <a:t>  </a:t>
            </a:r>
            <a:endParaRPr u="sng"/>
          </a:p>
          <a:p>
            <a:pPr>
              <a:spcBef>
                <a:spcPts val="600"/>
              </a:spcBef>
              <a:buSzTx/>
              <a:buNone/>
              <a:defRPr sz="1800"/>
            </a:pPr>
          </a:p>
          <a:p>
            <a:pPr>
              <a:spcBef>
                <a:spcPts val="400"/>
              </a:spcBef>
              <a:buSzTx/>
              <a:buNone/>
              <a:defRPr sz="1800"/>
            </a:pPr>
            <a:r>
              <a:t> Il est impératif de </a:t>
            </a:r>
            <a:r>
              <a:rPr u="sng"/>
              <a:t>redéfinir la maladie cancéreuse</a:t>
            </a:r>
            <a:r>
              <a:t> en tenant compte des faits cliniques et épidémiologiques observés allant tous dans le même sens depuis plus de vingt ans. </a:t>
            </a:r>
          </a:p>
        </p:txBody>
      </p:sp>
      <p:sp>
        <p:nvSpPr>
          <p:cNvPr id="893" name="Shape 893"/>
          <p:cNvSpPr/>
          <p:nvPr/>
        </p:nvSpPr>
        <p:spPr>
          <a:xfrm>
            <a:off x="258762" y="6383337"/>
            <a:ext cx="718057"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solidFill>
                  <a:srgbClr val="FFFFFF"/>
                </a:solidFill>
                <a:latin typeface="Calibri"/>
                <a:ea typeface="Calibri"/>
                <a:cs typeface="Calibri"/>
                <a:sym typeface="Calibri"/>
              </a:defRPr>
            </a:lvl1pPr>
          </a:lstStyle>
          <a:p>
            <a:pPr/>
            <a:r>
              <a:t>Zurbaran</a:t>
            </a:r>
          </a:p>
        </p:txBody>
      </p:sp>
    </p:spTree>
  </p:cSld>
  <p:clrMapOvr>
    <a:masterClrMapping/>
  </p:clrMapOvr>
  <p:transition xmlns:p14="http://schemas.microsoft.com/office/powerpoint/2010/main" spd="med" advClick="1" p14:dur="1000"/>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5" name="Shape 895"/>
          <p:cNvSpPr/>
          <p:nvPr/>
        </p:nvSpPr>
        <p:spPr>
          <a:xfrm>
            <a:off x="698500" y="1235075"/>
            <a:ext cx="7975600"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u="sng">
                <a:solidFill>
                  <a:srgbClr val="FFFFFF"/>
                </a:solidFill>
              </a:defRPr>
            </a:pPr>
            <a:r>
              <a:t>Conférence organisée par le British Medical Journal, Consumer Report et The Dartmouth Institute et Bond University d’Australie en septembre </a:t>
            </a:r>
            <a:r>
              <a:rPr b="1"/>
              <a:t>2013</a:t>
            </a:r>
          </a:p>
        </p:txBody>
      </p:sp>
      <p:sp>
        <p:nvSpPr>
          <p:cNvPr id="896" name="Shape 896"/>
          <p:cNvSpPr/>
          <p:nvPr/>
        </p:nvSpPr>
        <p:spPr>
          <a:xfrm>
            <a:off x="1168400" y="1965325"/>
            <a:ext cx="7048500" cy="512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defRPr>
            </a:pPr>
          </a:p>
          <a:p>
            <a:pPr defTabSz="457200">
              <a:defRPr sz="1800">
                <a:solidFill>
                  <a:srgbClr val="FFFFFF"/>
                </a:solidFill>
              </a:defRPr>
            </a:pPr>
            <a:r>
              <a:t>La conférence a permis l’identification des priorités suivantes :</a:t>
            </a:r>
          </a:p>
          <a:p>
            <a:pPr defTabSz="457200">
              <a:defRPr sz="1800">
                <a:solidFill>
                  <a:srgbClr val="FFFFFF"/>
                </a:solidFill>
              </a:defRPr>
            </a:pPr>
          </a:p>
          <a:p>
            <a:pPr defTabSz="457200">
              <a:defRPr sz="1800">
                <a:solidFill>
                  <a:srgbClr val="FFFFFF"/>
                </a:solidFill>
              </a:defRPr>
            </a:pPr>
            <a:r>
              <a:t>• « </a:t>
            </a:r>
            <a:r>
              <a:rPr u="sng"/>
              <a:t>Renforcer la science du surdiagnostic</a:t>
            </a:r>
            <a:r>
              <a:t>, développer un consensus sur les méthodes pour mesurer le problème et évaluer les stratégies visant à maximiser les bénéfices et minimiser les dommages.</a:t>
            </a:r>
          </a:p>
          <a:p>
            <a:pPr defTabSz="457200">
              <a:defRPr sz="1800">
                <a:solidFill>
                  <a:srgbClr val="FFFFFF"/>
                </a:solidFill>
              </a:defRPr>
            </a:pPr>
          </a:p>
          <a:p>
            <a:pPr defTabSz="457200">
              <a:defRPr sz="1800">
                <a:solidFill>
                  <a:srgbClr val="FFFFFF"/>
                </a:solidFill>
              </a:defRPr>
            </a:pPr>
            <a:r>
              <a:t>• Développer et intégrer la formation sur le surdiagnostic dans les programmes de </a:t>
            </a:r>
            <a:r>
              <a:rPr u="sng"/>
              <a:t>formation</a:t>
            </a:r>
            <a:r>
              <a:t> clinique </a:t>
            </a:r>
            <a:r>
              <a:rPr u="sng"/>
              <a:t>des professionnels </a:t>
            </a:r>
            <a:r>
              <a:t>et des étudiants.</a:t>
            </a:r>
          </a:p>
          <a:p>
            <a:pPr defTabSz="457200">
              <a:defRPr sz="1800">
                <a:solidFill>
                  <a:srgbClr val="FFFFFF"/>
                </a:solidFill>
              </a:defRPr>
            </a:pPr>
          </a:p>
          <a:p>
            <a:pPr defTabSz="457200">
              <a:defRPr sz="1800">
                <a:solidFill>
                  <a:srgbClr val="FFFFFF"/>
                </a:solidFill>
              </a:defRPr>
            </a:pPr>
            <a:r>
              <a:t>• Proposer des stratégies pour informer la population et les stratèges sur le problème et </a:t>
            </a:r>
            <a:r>
              <a:rPr u="sng"/>
              <a:t>trouver des moyens de communication efficaces sur les pratiques contraires à l’intuition.</a:t>
            </a:r>
            <a:endParaRPr u="sng"/>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p>
        </p:txBody>
      </p:sp>
      <p:sp>
        <p:nvSpPr>
          <p:cNvPr id="897" name="Shape 897"/>
          <p:cNvSpPr/>
          <p:nvPr/>
        </p:nvSpPr>
        <p:spPr>
          <a:xfrm>
            <a:off x="3378200" y="508000"/>
            <a:ext cx="2668588"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FFFF"/>
                </a:solidFill>
              </a:defRPr>
            </a:lvl1pPr>
          </a:lstStyle>
          <a:p>
            <a:pPr/>
            <a:r>
              <a:t>L’avenir au présent</a:t>
            </a:r>
          </a:p>
        </p:txBody>
      </p:sp>
    </p:spTree>
  </p:cSld>
  <p:clrMapOvr>
    <a:masterClrMapping/>
  </p:clrMapOvr>
  <p:transition xmlns:p14="http://schemas.microsoft.com/office/powerpoint/2010/main" spd="med" advClick="1" p14:dur="1000"/>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9" name="Shape 899"/>
          <p:cNvSpPr/>
          <p:nvPr/>
        </p:nvSpPr>
        <p:spPr>
          <a:xfrm>
            <a:off x="1308100" y="493712"/>
            <a:ext cx="6261100" cy="613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defRPr>
            </a:pPr>
          </a:p>
          <a:p>
            <a:pPr defTabSz="457200">
              <a:defRPr sz="1800">
                <a:solidFill>
                  <a:srgbClr val="FFFFFF"/>
                </a:solidFill>
              </a:defRPr>
            </a:pPr>
            <a:r>
              <a:t>• Miser sur les efforts des systèmes de soins partout dans le monde visant à réduire le surdiagnostic et </a:t>
            </a:r>
            <a:r>
              <a:rPr u="sng"/>
              <a:t>combattre les incitatifs pernicieux qui transforment inutilement les personnes en patients</a:t>
            </a:r>
            <a:r>
              <a:t>.</a:t>
            </a:r>
          </a:p>
          <a:p>
            <a:pPr defTabSz="457200">
              <a:defRPr sz="1800">
                <a:solidFill>
                  <a:srgbClr val="FFFFFF"/>
                </a:solidFill>
              </a:defRPr>
            </a:pPr>
            <a:r>
              <a:t> </a:t>
            </a:r>
          </a:p>
          <a:p>
            <a:pPr defTabSz="457200">
              <a:defRPr sz="1800">
                <a:solidFill>
                  <a:srgbClr val="FFFFFF"/>
                </a:solidFill>
              </a:defRPr>
            </a:pPr>
            <a:r>
              <a:t>Plus spécifiquement, modifier la façon dont les maladies sont définies, en minimisant les conflits d’intérêts professionnels et financiers au sein des panels d’experts et en </a:t>
            </a:r>
            <a:r>
              <a:rPr u="sng"/>
              <a:t>évaluant</a:t>
            </a:r>
            <a:r>
              <a:t> rigoureusement les bénéfices et les </a:t>
            </a:r>
            <a:r>
              <a:rPr u="sng"/>
              <a:t>dommages de l’élargissement de la définition des maladies</a:t>
            </a:r>
            <a:r>
              <a:t> ».</a:t>
            </a:r>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r>
              <a:t>Le travail a été poursuivi à Oxford en sept 2014, </a:t>
            </a:r>
          </a:p>
          <a:p>
            <a:pPr defTabSz="457200">
              <a:defRPr sz="1600">
                <a:solidFill>
                  <a:srgbClr val="FFFFFF"/>
                </a:solidFill>
              </a:defRPr>
            </a:pPr>
            <a:r>
              <a:t>Preventing Overdiagnosis 2014 Oxford, Wednesday sept 17,” Measuring overdiagnosis by active surveillance of tumeurs suspected by mammography.” ” Fatal side effects and cancer induced by radiotherapy of overdiagnosed breast cancer in France.” B. Junod, T. Gourgues, P. Nicot.</a:t>
            </a:r>
          </a:p>
          <a:p>
            <a:pPr defTabSz="457200">
              <a:defRPr sz="1400">
                <a:solidFill>
                  <a:srgbClr val="FFFFFF"/>
                </a:solidFill>
              </a:defRPr>
            </a:pPr>
          </a:p>
          <a:p>
            <a:pPr defTabSz="457200">
              <a:defRPr sz="1800">
                <a:solidFill>
                  <a:srgbClr val="FFFFFF"/>
                </a:solidFill>
              </a:defRPr>
            </a:pPr>
            <a:r>
              <a:t>à suivre cette année …</a:t>
            </a:r>
          </a:p>
          <a:p>
            <a:pPr defTabSz="457200">
              <a:defRPr sz="1400">
                <a:solidFill>
                  <a:srgbClr val="FFFFFF"/>
                </a:solidFill>
              </a:defRPr>
            </a:pPr>
          </a:p>
        </p:txBody>
      </p:sp>
    </p:spTree>
  </p:cSld>
  <p:clrMapOvr>
    <a:masterClrMapping/>
  </p:clrMapOvr>
  <p:transition xmlns:p14="http://schemas.microsoft.com/office/powerpoint/2010/main" spd="med" advClick="1" p14:dur="1000"/>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1" name="Shape 901"/>
          <p:cNvSpPr/>
          <p:nvPr>
            <p:ph type="title" idx="4294967295"/>
          </p:nvPr>
        </p:nvSpPr>
        <p:spPr>
          <a:xfrm>
            <a:off x="215900" y="-119063"/>
            <a:ext cx="8686800" cy="1477963"/>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lnSpc>
                <a:spcPct val="130000"/>
              </a:lnSpc>
              <a:spcBef>
                <a:spcPts val="10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FFFFFF"/>
                </a:solidFill>
                <a:effectLst>
                  <a:outerShdw sx="100000" sy="100000" kx="0" ky="0" algn="b" rotWithShape="0" blurRad="12700" dist="25400" dir="2700000">
                    <a:srgbClr val="000000"/>
                  </a:outerShdw>
                </a:effectLst>
              </a:defRPr>
            </a:pPr>
            <a:br/>
            <a:r>
              <a:t>Trois attitudes face au surdiagnostic</a:t>
            </a:r>
          </a:p>
        </p:txBody>
      </p:sp>
      <p:pic>
        <p:nvPicPr>
          <p:cNvPr id="902" name="image.png"/>
          <p:cNvPicPr>
            <a:picLocks noChangeAspect="1"/>
          </p:cNvPicPr>
          <p:nvPr/>
        </p:nvPicPr>
        <p:blipFill>
          <a:blip r:embed="rId2">
            <a:extLst/>
          </a:blip>
          <a:stretch>
            <a:fillRect/>
          </a:stretch>
        </p:blipFill>
        <p:spPr>
          <a:xfrm>
            <a:off x="533400" y="1701800"/>
            <a:ext cx="2693988" cy="3048000"/>
          </a:xfrm>
          <a:prstGeom prst="rect">
            <a:avLst/>
          </a:prstGeom>
          <a:ln w="12700">
            <a:miter lim="400000"/>
          </a:ln>
        </p:spPr>
      </p:pic>
      <p:pic>
        <p:nvPicPr>
          <p:cNvPr id="903" name="image.jpg"/>
          <p:cNvPicPr>
            <a:picLocks noChangeAspect="1"/>
          </p:cNvPicPr>
          <p:nvPr/>
        </p:nvPicPr>
        <p:blipFill>
          <a:blip r:embed="rId3">
            <a:extLst/>
          </a:blip>
          <a:stretch>
            <a:fillRect/>
          </a:stretch>
        </p:blipFill>
        <p:spPr>
          <a:xfrm>
            <a:off x="3554412" y="1693862"/>
            <a:ext cx="2117726" cy="3048001"/>
          </a:xfrm>
          <a:prstGeom prst="rect">
            <a:avLst/>
          </a:prstGeom>
          <a:ln w="12700">
            <a:miter lim="400000"/>
          </a:ln>
        </p:spPr>
      </p:pic>
      <p:pic>
        <p:nvPicPr>
          <p:cNvPr id="904" name="image.jpg"/>
          <p:cNvPicPr>
            <a:picLocks noChangeAspect="1"/>
          </p:cNvPicPr>
          <p:nvPr/>
        </p:nvPicPr>
        <p:blipFill>
          <a:blip r:embed="rId4">
            <a:extLst/>
          </a:blip>
          <a:stretch>
            <a:fillRect/>
          </a:stretch>
        </p:blipFill>
        <p:spPr>
          <a:xfrm>
            <a:off x="6210300" y="1689100"/>
            <a:ext cx="2411413" cy="2971800"/>
          </a:xfrm>
          <a:prstGeom prst="rect">
            <a:avLst/>
          </a:prstGeom>
          <a:ln w="12700">
            <a:miter lim="400000"/>
          </a:ln>
        </p:spPr>
      </p:pic>
      <p:sp>
        <p:nvSpPr>
          <p:cNvPr id="905" name="Shape 905"/>
          <p:cNvSpPr/>
          <p:nvPr/>
        </p:nvSpPr>
        <p:spPr>
          <a:xfrm>
            <a:off x="101600" y="4902200"/>
            <a:ext cx="8686800" cy="37300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defTabSz="457200">
              <a:spcBef>
                <a:spcPts val="11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800">
                <a:solidFill>
                  <a:srgbClr val="FFFFFF"/>
                </a:solidFill>
              </a:defRPr>
            </a:pPr>
            <a:r>
              <a:t>                   Fuite                                   Perplexité</a:t>
            </a:r>
            <a:r>
              <a:rPr>
                <a:solidFill>
                  <a:srgbClr val="000000"/>
                </a:solidFill>
              </a:rPr>
              <a:t>                           </a:t>
            </a:r>
            <a:r>
              <a:t>Combat  </a:t>
            </a:r>
            <a:r>
              <a:rPr>
                <a:solidFill>
                  <a:srgbClr val="000000"/>
                </a:solidFill>
              </a:rPr>
              <a:t>                                                                                </a:t>
            </a:r>
          </a:p>
        </p:txBody>
      </p:sp>
      <p:sp>
        <p:nvSpPr>
          <p:cNvPr id="906" name="Shape 906"/>
          <p:cNvSpPr/>
          <p:nvPr/>
        </p:nvSpPr>
        <p:spPr>
          <a:xfrm>
            <a:off x="180975" y="5387975"/>
            <a:ext cx="8963025" cy="92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FFFF"/>
                </a:solidFill>
              </a:defRPr>
            </a:pPr>
            <a:r>
              <a:t>Contrairement au cancer-maladie létale, le surdiagnostic est </a:t>
            </a:r>
            <a:r>
              <a:rPr u="sng"/>
              <a:t>un produit direct de l’activité humaine</a:t>
            </a:r>
            <a:r>
              <a:t> qui, quand on a pris conscience de sa réalité, peut être limité à défaut d’être complètement éradiqué dans l’état actuel de nos connaissances.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8" name="Shape 908"/>
          <p:cNvSpPr/>
          <p:nvPr>
            <p:ph type="body" idx="4294967295"/>
          </p:nvPr>
        </p:nvSpPr>
        <p:spPr>
          <a:xfrm>
            <a:off x="787400" y="0"/>
            <a:ext cx="7645400" cy="52197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defTabSz="804672">
              <a:spcBef>
                <a:spcPts val="600"/>
              </a:spcBef>
              <a:buSzTx/>
              <a:buNone/>
              <a:defRPr sz="1408"/>
            </a:pPr>
          </a:p>
          <a:p>
            <a:pPr marL="0" indent="0" defTabSz="804672">
              <a:spcBef>
                <a:spcPts val="600"/>
              </a:spcBef>
              <a:buSzTx/>
              <a:buNone/>
              <a:defRPr sz="1408"/>
            </a:pPr>
          </a:p>
          <a:p>
            <a:pPr marL="0" indent="0" defTabSz="804672">
              <a:spcBef>
                <a:spcPts val="600"/>
              </a:spcBef>
              <a:buSzTx/>
              <a:buNone/>
              <a:defRPr sz="1408"/>
            </a:pPr>
          </a:p>
          <a:p>
            <a:pPr marL="0" indent="0" defTabSz="804672">
              <a:spcBef>
                <a:spcPts val="600"/>
              </a:spcBef>
              <a:buSzTx/>
              <a:buNone/>
              <a:defRPr sz="1408"/>
            </a:pPr>
          </a:p>
          <a:p>
            <a:pPr marL="0" indent="0" defTabSz="804672">
              <a:spcBef>
                <a:spcPts val="600"/>
              </a:spcBef>
              <a:buSzTx/>
              <a:buNone/>
              <a:defRPr sz="1408"/>
            </a:pPr>
          </a:p>
          <a:p>
            <a:pPr marL="0" indent="0" defTabSz="804672">
              <a:spcBef>
                <a:spcPts val="300"/>
              </a:spcBef>
              <a:buSzTx/>
              <a:buNone/>
              <a:defRPr sz="1408"/>
            </a:pPr>
            <a:r>
              <a:t>- </a:t>
            </a:r>
            <a:r>
              <a:rPr sz="1584"/>
              <a:t>Formindep : Gourgues Thierry, hommage à B. Junod, fev 2015</a:t>
            </a:r>
            <a:endParaRPr sz="1584"/>
          </a:p>
          <a:p>
            <a:pPr marL="0" indent="0" defTabSz="804672">
              <a:spcBef>
                <a:spcPts val="300"/>
              </a:spcBef>
              <a:buSzTx/>
              <a:buNone/>
              <a:defRPr sz="1584"/>
            </a:pPr>
            <a:r>
              <a:t> http://www.formindep.org/spip.php?page=imp_article&amp;id_article=635</a:t>
            </a:r>
          </a:p>
          <a:p>
            <a:pPr marL="0" indent="0" defTabSz="804672">
              <a:spcBef>
                <a:spcPts val="600"/>
              </a:spcBef>
              <a:buSzTx/>
              <a:buNone/>
              <a:defRPr sz="1408"/>
            </a:pPr>
          </a:p>
          <a:p>
            <a:pPr marL="0" indent="0" defTabSz="804672">
              <a:spcBef>
                <a:spcPts val="300"/>
              </a:spcBef>
              <a:buSzTx/>
              <a:buNone/>
              <a:defRPr sz="1584"/>
            </a:pPr>
            <a:r>
              <a:t>- Vanden Bruel A et coll : People’swillingness to accept over detection in cancer screening : population survey. BMJ 2015 ;350:H980</a:t>
            </a:r>
          </a:p>
          <a:p>
            <a:pPr marL="0" indent="0" defTabSz="804672">
              <a:spcBef>
                <a:spcPts val="600"/>
              </a:spcBef>
              <a:buSzTx/>
              <a:buNone/>
              <a:defRPr sz="1584"/>
            </a:pPr>
          </a:p>
          <a:p>
            <a:pPr marL="0" indent="0" defTabSz="804672">
              <a:spcBef>
                <a:spcPts val="300"/>
              </a:spcBef>
              <a:buSzTx/>
              <a:buNone/>
              <a:defRPr sz="1584"/>
            </a:pPr>
            <a:r>
              <a:t>- International Journal of Epidemiology, 2015, 1–2 </a:t>
            </a:r>
            <a:r>
              <a:t>doi: 10.1093/ije/dyu268</a:t>
            </a:r>
          </a:p>
          <a:p>
            <a:pPr marL="0" indent="0" defTabSz="804672">
              <a:spcBef>
                <a:spcPts val="300"/>
              </a:spcBef>
              <a:buSzTx/>
              <a:buNone/>
              <a:defRPr sz="1584"/>
            </a:pPr>
            <a:r>
              <a:t>Commentary on: Does screening for disease save lives in asymptomatic adults? Systematic review of 5 meta-analyses and randomized trials ; Paul G. Shekelle.</a:t>
            </a:r>
          </a:p>
          <a:p>
            <a:pPr marL="0" indent="0" defTabSz="804672">
              <a:spcBef>
                <a:spcPts val="600"/>
              </a:spcBef>
              <a:buSzTx/>
              <a:buNone/>
              <a:defRPr sz="1584"/>
            </a:pPr>
          </a:p>
          <a:p>
            <a:pPr marL="0" indent="0" defTabSz="804672">
              <a:spcBef>
                <a:spcPts val="300"/>
              </a:spcBef>
              <a:buSzTx/>
              <a:buNone/>
              <a:defRPr sz="1584"/>
            </a:pPr>
            <a:r>
              <a:t>- International Journal of Epidemiology, 2015, 1–2 </a:t>
            </a:r>
            <a:r>
              <a:t>doi: 10.1093/ije/dyu267</a:t>
            </a:r>
          </a:p>
          <a:p>
            <a:pPr marL="0" indent="0" defTabSz="804672">
              <a:spcBef>
                <a:spcPts val="300"/>
              </a:spcBef>
              <a:buSzTx/>
              <a:buNone/>
              <a:defRPr sz="1584"/>
            </a:pPr>
            <a:r>
              <a:t>Commentary: Screening: a seductive paradigm that has generally failed us ; PC Gøtzsche</a:t>
            </a:r>
          </a:p>
        </p:txBody>
      </p:sp>
      <p:sp>
        <p:nvSpPr>
          <p:cNvPr id="909" name="Shape 909"/>
          <p:cNvSpPr/>
          <p:nvPr/>
        </p:nvSpPr>
        <p:spPr>
          <a:xfrm>
            <a:off x="3441700" y="330200"/>
            <a:ext cx="2020340"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defRPr>
            </a:lvl1pPr>
          </a:lstStyle>
          <a:p>
            <a:pPr/>
            <a:r>
              <a:t>Pour en savoir plus</a:t>
            </a:r>
          </a:p>
        </p:txBody>
      </p:sp>
    </p:spTree>
  </p:cSld>
  <p:clrMapOvr>
    <a:masterClrMapping/>
  </p:clrMapOvr>
  <p:transition xmlns:p14="http://schemas.microsoft.com/office/powerpoint/2010/main" spd="med" advClick="1" p14:dur="1000"/>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1" name="Shape 911"/>
          <p:cNvSpPr/>
          <p:nvPr/>
        </p:nvSpPr>
        <p:spPr>
          <a:xfrm>
            <a:off x="3605212" y="215900"/>
            <a:ext cx="2020340"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FFFF"/>
                </a:solidFill>
              </a:defRPr>
            </a:lvl1pPr>
          </a:lstStyle>
          <a:p>
            <a:pPr/>
            <a:r>
              <a:t>Pour en savoir plus</a:t>
            </a:r>
          </a:p>
        </p:txBody>
      </p:sp>
      <p:sp>
        <p:nvSpPr>
          <p:cNvPr id="912" name="Shape 912"/>
          <p:cNvSpPr/>
          <p:nvPr/>
        </p:nvSpPr>
        <p:spPr>
          <a:xfrm>
            <a:off x="304800" y="817562"/>
            <a:ext cx="8432800" cy="659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600">
                <a:solidFill>
                  <a:srgbClr val="FFFFFF"/>
                </a:solidFill>
              </a:defRPr>
            </a:pPr>
            <a:r>
              <a:t>-  International Journal of Epidemiology, 2015, 1–14 </a:t>
            </a:r>
            <a:r>
              <a:t>doi: 10.1093/ije/dyu140 </a:t>
            </a:r>
            <a:r>
              <a:t>Does screening for disease save lives in asymptomatic adults ? Systematic review of meta-analyses and randomized trials ; Nazmus Saquib,1 Juliann Saquib1 and John PA Ioannidis1,2,3</a:t>
            </a:r>
          </a:p>
          <a:p>
            <a:pPr defTabSz="457200">
              <a:buSzPct val="100000"/>
              <a:buChar char="-"/>
              <a:defRPr sz="1600">
                <a:solidFill>
                  <a:srgbClr val="FFFFFF"/>
                </a:solidFill>
              </a:defRPr>
            </a:pPr>
          </a:p>
          <a:p>
            <a:pPr defTabSz="457200">
              <a:defRPr sz="1600">
                <a:solidFill>
                  <a:srgbClr val="FFFFFF"/>
                </a:solidFill>
              </a:defRPr>
            </a:pPr>
            <a:r>
              <a:t>-  Hersch J et coll.: Use of a decision aid including information on overdetection to support informed choice about breast cancer screening: a randomised controlled trial. Lancet 2015; publication avancée en ligne le 17 février (doi.org/10.1016/S0140-6736(15)60123-4). 2) Johansson M et coll.: Informed choice in screening needs more than information. Lancet 2015; </a:t>
            </a:r>
            <a:endParaRPr b="1"/>
          </a:p>
          <a:p>
            <a:pPr defTabSz="457200">
              <a:defRPr sz="1600">
                <a:solidFill>
                  <a:srgbClr val="FFFFFF"/>
                </a:solidFill>
              </a:defRPr>
            </a:pPr>
          </a:p>
          <a:p>
            <a:pPr defTabSz="457200">
              <a:defRPr sz="1600">
                <a:solidFill>
                  <a:srgbClr val="FFFFFF"/>
                </a:solidFill>
              </a:defRPr>
            </a:pPr>
            <a:r>
              <a:t>- International Journal of Epidemiology, 2015, 1–2 </a:t>
            </a:r>
            <a:r>
              <a:t>doi: 10.1093/ije/dyu269 ; </a:t>
            </a:r>
          </a:p>
          <a:p>
            <a:pPr defTabSz="457200">
              <a:defRPr sz="1600">
                <a:solidFill>
                  <a:srgbClr val="FFFFFF"/>
                </a:solidFill>
              </a:defRPr>
            </a:pPr>
            <a:r>
              <a:t>Commentary: Tempering expectations of screening: what is the most authoritative advice</a:t>
            </a:r>
          </a:p>
          <a:p>
            <a:pPr defTabSz="457200">
              <a:defRPr sz="1600">
                <a:solidFill>
                  <a:srgbClr val="FFFFFF"/>
                </a:solidFill>
              </a:defRPr>
            </a:pPr>
            <a:r>
              <a:t>we can give, given the data that we have? ; Paul Taylor</a:t>
            </a:r>
          </a:p>
          <a:p>
            <a:pPr defTabSz="457200">
              <a:defRPr sz="1600">
                <a:solidFill>
                  <a:srgbClr val="FFFFFF"/>
                </a:solidFill>
              </a:defRPr>
            </a:pPr>
          </a:p>
          <a:p>
            <a:pPr defTabSz="457200">
              <a:defRPr sz="1600">
                <a:solidFill>
                  <a:srgbClr val="FFFFFF"/>
                </a:solidFill>
              </a:defRPr>
            </a:pPr>
            <a:r>
              <a:t>- Revue Prescrire,  novembre 2014 : « Dépistage des cancers du sein par mammographie » ; 837 – 846.</a:t>
            </a:r>
          </a:p>
          <a:p>
            <a:pPr defTabSz="457200">
              <a:defRPr sz="1600">
                <a:solidFill>
                  <a:srgbClr val="FFFFFF"/>
                </a:solidFill>
              </a:defRPr>
            </a:pPr>
          </a:p>
          <a:p>
            <a:pPr defTabSz="457200">
              <a:defRPr sz="1600">
                <a:solidFill>
                  <a:srgbClr val="FFFFFF"/>
                </a:solidFill>
              </a:defRPr>
            </a:pPr>
            <a:r>
              <a:t>- « Invisible Risks, Emotional Choices — Mammography »</a:t>
            </a:r>
          </a:p>
          <a:p>
            <a:pPr defTabSz="457200">
              <a:defRPr sz="1600">
                <a:solidFill>
                  <a:srgbClr val="FFFFFF"/>
                </a:solidFill>
              </a:defRPr>
            </a:pPr>
            <a:r>
              <a:t>and Medical Decision Making ; Lisa Rosenbaum, M.D. </a:t>
            </a:r>
            <a:r>
              <a:t>N engl j med 371;16 nejm.org october 16, 2014</a:t>
            </a:r>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p>
          <a:p>
            <a:pPr defTabSz="457200">
              <a:defRPr sz="1800">
                <a:solidFill>
                  <a:srgbClr val="FFFFFF"/>
                </a:solidFill>
              </a:defRPr>
            </a:pPr>
          </a:p>
        </p:txBody>
      </p:sp>
    </p:spTree>
  </p:cSld>
  <p:clrMapOvr>
    <a:masterClrMapping/>
  </p:clrMapOvr>
  <p:transition xmlns:p14="http://schemas.microsoft.com/office/powerpoint/2010/main" spd="med" advClick="1" p14:dur="1000"/>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4" name="Shape 914"/>
          <p:cNvSpPr/>
          <p:nvPr>
            <p:ph type="title" idx="4294967295"/>
          </p:nvPr>
        </p:nvSpPr>
        <p:spPr>
          <a:xfrm>
            <a:off x="250825" y="-114300"/>
            <a:ext cx="8435975" cy="8763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Pour en savoir plus</a:t>
            </a:r>
          </a:p>
        </p:txBody>
      </p:sp>
      <p:sp>
        <p:nvSpPr>
          <p:cNvPr id="915" name="Shape 915"/>
          <p:cNvSpPr/>
          <p:nvPr>
            <p:ph type="body" idx="4294967295"/>
          </p:nvPr>
        </p:nvSpPr>
        <p:spPr>
          <a:xfrm>
            <a:off x="342900" y="0"/>
            <a:ext cx="8521700" cy="5842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a:buSzTx/>
              <a:buNone/>
              <a:defRPr sz="1800"/>
            </a:pPr>
          </a:p>
          <a:p>
            <a:pPr marL="0" indent="0">
              <a:buSzTx/>
              <a:buNone/>
              <a:defRPr sz="1800">
                <a:effectLst>
                  <a:outerShdw sx="100000" sy="100000" kx="0" ky="0" algn="b" rotWithShape="0" blurRad="12700" dist="25400" dir="2700000">
                    <a:srgbClr val="000000"/>
                  </a:outerShdw>
                </a:effectLst>
              </a:defRPr>
            </a:pPr>
          </a:p>
          <a:p>
            <a:pPr marL="0" indent="0">
              <a:spcBef>
                <a:spcPts val="400"/>
              </a:spcBef>
              <a:buSzTx/>
              <a:buNone/>
              <a:defRPr sz="1800"/>
            </a:pPr>
            <a:r>
              <a:t> </a:t>
            </a:r>
          </a:p>
          <a:p>
            <a:pPr marL="0" indent="0">
              <a:defRPr sz="1800">
                <a:effectLst>
                  <a:outerShdw sx="100000" sy="100000" kx="0" ky="0" algn="b" rotWithShape="0" blurRad="12700" dist="25400" dir="2700000">
                    <a:srgbClr val="000000"/>
                  </a:outerShdw>
                </a:effectLst>
              </a:defRPr>
            </a:pPr>
          </a:p>
          <a:p>
            <a:pPr marL="0" indent="0">
              <a:spcBef>
                <a:spcPts val="400"/>
              </a:spcBef>
              <a:buSzTx/>
              <a:buNone/>
              <a:defRPr sz="1800"/>
            </a:pPr>
            <a:r>
              <a:t>    - Info sept, C. Riva ; 2014</a:t>
            </a:r>
          </a:p>
          <a:p>
            <a:pPr marL="0" indent="0">
              <a:spcBef>
                <a:spcPts val="400"/>
              </a:spcBef>
              <a:buSzTx/>
              <a:buNone/>
              <a:defRPr sz="1800" u="sng"/>
            </a:pPr>
            <a:r>
              <a:rPr>
                <a:solidFill>
                  <a:srgbClr val="A3C145"/>
                </a:solidFill>
                <a:uFill>
                  <a:solidFill>
                    <a:srgbClr val="A3C145"/>
                  </a:solidFill>
                </a:uFill>
                <a:hlinkClick r:id="rId2" invalidUrl="" action="" tgtFrame="" tooltip="" history="1" highlightClick="0" endSnd="0"/>
              </a:rPr>
              <a:t>    http://www.sept.info/les-pouvoirs-magiques-du-mammograben/</a:t>
            </a:r>
          </a:p>
          <a:p>
            <a:pPr marL="0" indent="0">
              <a:spcBef>
                <a:spcPts val="400"/>
              </a:spcBef>
              <a:buSzTx/>
              <a:buNone/>
              <a:defRPr sz="1800"/>
            </a:pPr>
            <a:r>
              <a:rPr u="sng">
                <a:solidFill>
                  <a:srgbClr val="A3C145"/>
                </a:solidFill>
                <a:uFill>
                  <a:solidFill>
                    <a:srgbClr val="A3C145"/>
                  </a:solidFill>
                </a:uFill>
                <a:hlinkClick r:id="rId3" invalidUrl="" action="" tgtFrame="" tooltip="" history="1" highlightClick="0" endSnd="0"/>
              </a:rPr>
              <a:t>    </a:t>
            </a:r>
            <a:r>
              <a:rPr u="sng">
                <a:solidFill>
                  <a:srgbClr val="A3C145"/>
                </a:solidFill>
                <a:uFill>
                  <a:solidFill>
                    <a:srgbClr val="A3C145"/>
                  </a:solidFill>
                </a:uFill>
                <a:hlinkClick r:id="rId3" invalidUrl="" action="" tgtFrame="" tooltip="" history="1" highlightClick="0" endSnd="0"/>
              </a:rPr>
              <a:t>http://www.sept.info/cancer-sein-les-profiteurs-du-mammo-business-14/</a:t>
            </a:r>
            <a:r>
              <a:t> </a:t>
            </a:r>
          </a:p>
          <a:p>
            <a:pPr marL="0" indent="0">
              <a:buSzTx/>
              <a:buNone/>
              <a:defRPr sz="1800"/>
            </a:pPr>
          </a:p>
          <a:p>
            <a:pPr marL="0" indent="0">
              <a:spcBef>
                <a:spcPts val="400"/>
              </a:spcBef>
              <a:buSzTx/>
              <a:buNone/>
              <a:defRPr sz="1800"/>
            </a:pPr>
            <a:r>
              <a:t>     - "Twenty five year fellow-up for breast cancer incidence and mortality of  Canadian National Breast Screening Study : randomised screening trial" Anthony B Miller, C Wall, C J Baines, P Sun, T To, BMJ / 2014, 348 g366 doi : 10.1136</a:t>
            </a:r>
          </a:p>
          <a:p>
            <a:pPr marL="0" indent="0">
              <a:defRPr sz="1800"/>
            </a:pPr>
          </a:p>
          <a:p>
            <a:pPr marL="0" indent="0">
              <a:spcBef>
                <a:spcPts val="400"/>
              </a:spcBef>
              <a:buSzTx/>
              <a:buNone/>
              <a:defRPr sz="1800"/>
            </a:pPr>
            <a:r>
              <a:t>     - 15/12/2013 ; </a:t>
            </a:r>
            <a:r>
              <a:rPr u="sng"/>
              <a:t>rapport du Swiss medical board </a:t>
            </a:r>
            <a:r>
              <a:t>: Dépistage systématique par mammographie</a:t>
            </a:r>
          </a:p>
          <a:p>
            <a:pPr marL="0" indent="0">
              <a:defRPr sz="1800"/>
            </a:pPr>
          </a:p>
          <a:p>
            <a:pPr marL="0" indent="0">
              <a:spcBef>
                <a:spcPts val="400"/>
              </a:spcBef>
              <a:buSzTx/>
              <a:buNone/>
              <a:defRPr sz="1800"/>
            </a:pPr>
            <a:r>
              <a:t>     - Pr Claude Béraud : Trop de médecine, trop peu de soins. Ed Thierry Souccar.</a:t>
            </a:r>
          </a:p>
        </p:txBody>
      </p:sp>
    </p:spTree>
  </p:cSld>
  <p:clrMapOvr>
    <a:masterClrMapping/>
  </p:clrMapOvr>
  <p:transition xmlns:p14="http://schemas.microsoft.com/office/powerpoint/2010/main" spd="med" advClick="1" p14:dur="1000"/>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7" name="Shape 917"/>
          <p:cNvSpPr/>
          <p:nvPr>
            <p:ph type="title" idx="4294967295"/>
          </p:nvPr>
        </p:nvSpPr>
        <p:spPr>
          <a:xfrm>
            <a:off x="327025" y="-1"/>
            <a:ext cx="8540750"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Pour en savoir plus</a:t>
            </a:r>
          </a:p>
        </p:txBody>
      </p:sp>
      <p:sp>
        <p:nvSpPr>
          <p:cNvPr id="918" name="Shape 918"/>
          <p:cNvSpPr/>
          <p:nvPr>
            <p:ph type="body" idx="4294967295"/>
          </p:nvPr>
        </p:nvSpPr>
        <p:spPr>
          <a:xfrm>
            <a:off x="457200" y="1130300"/>
            <a:ext cx="8153400" cy="5537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0" indent="0" defTabSz="731520">
              <a:spcBef>
                <a:spcPts val="300"/>
              </a:spcBef>
              <a:buSzTx/>
              <a:buNone/>
              <a:defRPr sz="1440"/>
            </a:pPr>
            <a:r>
              <a:t>  - « Surdiagnostic : une surmédicalisation à risque pour le patient et pour la société » P Gallois. Médecine. Vol 9, Numéro 8. 340_2. Octobre 2013.</a:t>
            </a:r>
          </a:p>
          <a:p>
            <a:pPr marL="0" indent="0" defTabSz="731520">
              <a:spcBef>
                <a:spcPts val="600"/>
              </a:spcBef>
              <a:buSzTx/>
              <a:buNone/>
              <a:defRPr sz="1440"/>
            </a:pPr>
          </a:p>
          <a:p>
            <a:pPr marL="0" indent="0" defTabSz="731520">
              <a:spcBef>
                <a:spcPts val="300"/>
              </a:spcBef>
              <a:buSzTx/>
              <a:buNone/>
              <a:defRPr sz="1440"/>
            </a:pPr>
            <a:r>
              <a:t>  - Overdiagnosis and Overtreatment in Cancer</a:t>
            </a:r>
          </a:p>
          <a:p>
            <a:pPr marL="0" indent="0" defTabSz="731520">
              <a:spcBef>
                <a:spcPts val="300"/>
              </a:spcBef>
              <a:buSzTx/>
              <a:buNone/>
              <a:defRPr sz="1440"/>
            </a:pPr>
            <a:r>
              <a:t>    An Opportunity for improvement. »</a:t>
            </a:r>
          </a:p>
          <a:p>
            <a:pPr marL="0" indent="0" defTabSz="731520">
              <a:spcBef>
                <a:spcPts val="300"/>
              </a:spcBef>
              <a:buSzTx/>
              <a:buNone/>
              <a:defRPr sz="1440"/>
            </a:pPr>
            <a:r>
              <a:t>    Laura J. Esserman, MD, MBA, Ian M Thompson, Jr, MD, Brian Reid, JAMA. </a:t>
            </a:r>
          </a:p>
          <a:p>
            <a:pPr marL="0" indent="0" defTabSz="731520">
              <a:spcBef>
                <a:spcPts val="600"/>
              </a:spcBef>
              <a:buSzTx/>
              <a:buNone/>
              <a:defRPr sz="1440"/>
            </a:pPr>
          </a:p>
          <a:p>
            <a:pPr marL="0" indent="0" defTabSz="731520">
              <a:spcBef>
                <a:spcPts val="300"/>
              </a:spcBef>
              <a:buSzTx/>
              <a:buNone/>
              <a:defRPr sz="1440"/>
            </a:pPr>
            <a:r>
              <a:t>  - August 28, 2013; 310(8).Overdiagnosed. Making people sick in the pursuit of health</a:t>
            </a:r>
          </a:p>
          <a:p>
            <a:pPr marL="0" indent="0" defTabSz="731520">
              <a:spcBef>
                <a:spcPts val="300"/>
              </a:spcBef>
              <a:buSzTx/>
              <a:buNone/>
              <a:defRPr sz="1440"/>
            </a:pPr>
            <a:br/>
            <a:r>
              <a:t>  -  "Surdiagnostic, rendre les gens malades dans la quête de la santé"</a:t>
            </a:r>
            <a:br/>
            <a:r>
              <a:t>Welch HG et coll., Beacon Press, Boston 2011</a:t>
            </a:r>
            <a:br/>
            <a:r>
              <a:t>Prix Prescrire 2012</a:t>
            </a:r>
          </a:p>
          <a:p>
            <a:pPr marL="0" indent="0" defTabSz="731520">
              <a:spcBef>
                <a:spcPts val="600"/>
              </a:spcBef>
              <a:defRPr sz="1440"/>
            </a:pPr>
          </a:p>
          <a:p>
            <a:pPr marL="0" indent="0" defTabSz="731520">
              <a:spcBef>
                <a:spcPts val="300"/>
              </a:spcBef>
              <a:buSzTx/>
              <a:buNone/>
              <a:defRPr sz="1440"/>
            </a:pPr>
            <a:r>
              <a:t>   - A. Bleyer, H.G.Welch ; « Effect of Three Decades of Screening Mammography on Breast Cancer Incidence » N.E.J.M. vol 367, N°21, Nov 2012 (p 1998-2005)</a:t>
            </a:r>
            <a:endParaRPr>
              <a:effectLst>
                <a:outerShdw sx="100000" sy="100000" kx="0" ky="0" algn="b" rotWithShape="0" blurRad="10160" dist="20320" dir="2700000">
                  <a:srgbClr val="000000"/>
                </a:outerShdw>
              </a:effectLst>
            </a:endParaRPr>
          </a:p>
          <a:p>
            <a:pPr marL="0" indent="0" defTabSz="731520">
              <a:spcBef>
                <a:spcPts val="600"/>
              </a:spcBef>
              <a:buSzTx/>
              <a:buNone/>
              <a:defRPr b="1" sz="1600">
                <a:effectLst>
                  <a:outerShdw sx="100000" sy="100000" kx="0" ky="0" algn="b" rotWithShape="0" blurRad="10160" dist="20320" dir="2700000">
                    <a:srgbClr val="000000"/>
                  </a:outerShdw>
                </a:effectLst>
              </a:defRPr>
            </a:pPr>
          </a:p>
          <a:p>
            <a:pPr marL="0" indent="0" defTabSz="731520">
              <a:spcBef>
                <a:spcPts val="600"/>
              </a:spcBef>
              <a:buSzTx/>
              <a:buNone/>
              <a:defRPr b="1" sz="1600">
                <a:effectLst>
                  <a:outerShdw sx="100000" sy="100000" kx="0" ky="0" algn="b" rotWithShape="0" blurRad="10160" dist="20320" dir="2700000">
                    <a:srgbClr val="000000"/>
                  </a:outerShdw>
                </a:effectLst>
              </a:defRPr>
            </a:pPr>
          </a:p>
          <a:p>
            <a:pPr marL="0" indent="0" defTabSz="731520">
              <a:spcBef>
                <a:spcPts val="600"/>
              </a:spcBef>
              <a:buSzTx/>
              <a:buNone/>
              <a:defRPr b="1" sz="1600">
                <a:effectLst>
                  <a:outerShdw sx="100000" sy="100000" kx="0" ky="0" algn="b" rotWithShape="0" blurRad="10160" dist="20320" dir="2700000">
                    <a:srgbClr val="000000"/>
                  </a:outerShdw>
                </a:effectLst>
              </a:defRPr>
            </a:pPr>
          </a:p>
          <a:p>
            <a:pPr marL="0" indent="0" defTabSz="731520">
              <a:spcBef>
                <a:spcPts val="600"/>
              </a:spcBef>
              <a:buSzTx/>
              <a:buNone/>
              <a:defRPr sz="1600">
                <a:effectLst>
                  <a:outerShdw sx="100000" sy="100000" kx="0" ky="0" algn="b" rotWithShape="0" blurRad="10160" dist="20320" dir="2700000">
                    <a:srgbClr val="000000"/>
                  </a:outerShdw>
                </a:effectLst>
              </a:defRPr>
            </a:pPr>
          </a:p>
          <a:p>
            <a:pPr marL="0" indent="0" defTabSz="731520">
              <a:spcBef>
                <a:spcPts val="300"/>
              </a:spcBef>
              <a:buSzTx/>
              <a:buNone/>
              <a:defRPr sz="1600">
                <a:effectLst>
                  <a:outerShdw sx="100000" sy="100000" kx="0" ky="0" algn="b" rotWithShape="0" blurRad="10160" dist="20320" dir="2700000">
                    <a:srgbClr val="000000"/>
                  </a:outerShdw>
                </a:effectLst>
              </a:defRPr>
            </a:pPr>
            <a:r>
              <a:t>     </a:t>
            </a:r>
          </a:p>
        </p:txBody>
      </p:sp>
    </p:spTree>
  </p:cSld>
  <p:clrMapOvr>
    <a:masterClrMapping/>
  </p:clrMapOvr>
  <p:transition xmlns:p14="http://schemas.microsoft.com/office/powerpoint/2010/main" spd="med" advClick="1" p14:dur="1000"/>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0" name="Shape 920"/>
          <p:cNvSpPr/>
          <p:nvPr>
            <p:ph type="title" idx="4294967295"/>
          </p:nvPr>
        </p:nvSpPr>
        <p:spPr>
          <a:xfrm>
            <a:off x="211137" y="-1"/>
            <a:ext cx="8540751"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1800">
                <a:solidFill>
                  <a:srgbClr val="FFFFFF"/>
                </a:solidFill>
              </a:defRPr>
            </a:lvl1pPr>
          </a:lstStyle>
          <a:p>
            <a:pPr/>
            <a:r>
              <a:t>Pour en savoir plus</a:t>
            </a:r>
          </a:p>
        </p:txBody>
      </p:sp>
      <p:sp>
        <p:nvSpPr>
          <p:cNvPr id="921" name="Shape 921"/>
          <p:cNvSpPr/>
          <p:nvPr>
            <p:ph type="body" idx="4294967295"/>
          </p:nvPr>
        </p:nvSpPr>
        <p:spPr>
          <a:xfrm>
            <a:off x="288925" y="328612"/>
            <a:ext cx="8537575" cy="6415088"/>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15468" indent="-315468" defTabSz="841247">
              <a:spcBef>
                <a:spcPts val="300"/>
              </a:spcBef>
              <a:buSzTx/>
              <a:buNone/>
              <a:defRPr sz="1656"/>
            </a:pPr>
            <a:r>
              <a:t>     </a:t>
            </a:r>
          </a:p>
          <a:p>
            <a:pPr marL="315468" indent="-315468" defTabSz="841247">
              <a:buSzTx/>
              <a:buNone/>
              <a:defRPr sz="1656"/>
            </a:pPr>
          </a:p>
          <a:p>
            <a:pPr marL="315468" indent="-315468" defTabSz="841247">
              <a:spcBef>
                <a:spcPts val="300"/>
              </a:spcBef>
              <a:buSzTx/>
              <a:buNone/>
              <a:defRPr sz="1656"/>
            </a:pPr>
            <a:r>
              <a:t>    -  « Mammography screening. Truth, lies and controversy » ; P.C. Gotzsche ; Radcliffe    Publishing, Londres, Prix Prescrire 2012.</a:t>
            </a:r>
          </a:p>
          <a:p>
            <a:pPr marL="315468" indent="-315468" defTabSz="841247">
              <a:buSzTx/>
              <a:buNone/>
              <a:defRPr sz="1656"/>
            </a:pPr>
          </a:p>
          <a:p>
            <a:pPr marL="315468" indent="-315468" defTabSz="841247">
              <a:spcBef>
                <a:spcPts val="300"/>
              </a:spcBef>
              <a:buSzTx/>
              <a:buNone/>
              <a:defRPr sz="1656"/>
            </a:pPr>
            <a:r>
              <a:t>     -  « An investigation of the Apparent Breast Cancer Epidemic in France : Screening and incidence trends in birth cohorts » </a:t>
            </a:r>
            <a:br/>
            <a:r>
              <a:t>B. Junod, P.H Zahl, (R M Kaplan, J Olsen, S. Greenland de l’UCLA ;  BMC Cancer 2011, 11 : 401 doi:10.1186/1471-2407-11-401</a:t>
            </a:r>
          </a:p>
          <a:p>
            <a:pPr marL="315468" indent="-315468" defTabSz="841247">
              <a:buSzTx/>
              <a:buNone/>
              <a:defRPr sz="1656"/>
            </a:pPr>
          </a:p>
          <a:p>
            <a:pPr marL="315468" indent="-315468" defTabSz="841247">
              <a:spcBef>
                <a:spcPts val="300"/>
              </a:spcBef>
              <a:buSzTx/>
              <a:buNone/>
              <a:defRPr sz="1656"/>
            </a:pPr>
            <a:r>
              <a:t>     -  Rachel Campergue No mammo ? Enquête sur le dépistage du cancer du</a:t>
            </a:r>
          </a:p>
          <a:p>
            <a:pPr marL="315468" indent="-315468" defTabSz="841247">
              <a:spcBef>
                <a:spcPts val="300"/>
              </a:spcBef>
              <a:buSzTx/>
              <a:buNone/>
              <a:defRPr sz="1656"/>
            </a:pPr>
            <a:r>
              <a:t>     sein 2011; Maxmilo :</a:t>
            </a:r>
          </a:p>
          <a:p>
            <a:pPr marL="315468" indent="-315468" defTabSz="841247">
              <a:spcBef>
                <a:spcPts val="300"/>
              </a:spcBef>
              <a:buSzTx/>
              <a:buNone/>
              <a:defRPr sz="1656"/>
            </a:pPr>
            <a:r>
              <a:t>       </a:t>
            </a:r>
          </a:p>
          <a:p>
            <a:pPr marL="315468" indent="-315468" defTabSz="841247">
              <a:spcBef>
                <a:spcPts val="300"/>
              </a:spcBef>
              <a:buSzTx/>
              <a:buNone/>
              <a:defRPr sz="1656"/>
            </a:pPr>
            <a:r>
              <a:t>     -  </a:t>
            </a:r>
            <a:r>
              <a:rPr sz="1472"/>
              <a:t>B. Duperray, 2011 </a:t>
            </a:r>
            <a:r>
              <a:rPr sz="1472" u="sng">
                <a:solidFill>
                  <a:srgbClr val="A3C145"/>
                </a:solidFill>
                <a:uFill>
                  <a:solidFill>
                    <a:srgbClr val="A3C145"/>
                  </a:solidFill>
                </a:uFill>
                <a:hlinkClick r:id="rId2" invalidUrl="" action="" tgtFrame="" tooltip="" history="1" highlightClick="0" endSnd="0"/>
              </a:rPr>
              <a:t>http</a:t>
            </a:r>
            <a:r>
              <a:rPr u="sng">
                <a:solidFill>
                  <a:srgbClr val="A3C145"/>
                </a:solidFill>
                <a:uFill>
                  <a:solidFill>
                    <a:srgbClr val="A3C145"/>
                  </a:solidFill>
                </a:uFill>
                <a:hlinkClick r:id="rId2" invalidUrl="" action="" tgtFrame="" tooltip="" history="1" highlightClick="0" endSnd="0"/>
              </a:rPr>
              <a:t>://www.formindep.org/Surdiagnostic-des-cancers-du-sein.html</a:t>
            </a:r>
          </a:p>
          <a:p>
            <a:pPr marL="315468" indent="-315468" defTabSz="841247">
              <a:buSzTx/>
              <a:buNone/>
              <a:defRPr sz="1656"/>
            </a:pPr>
          </a:p>
          <a:p>
            <a:pPr marL="315468" indent="-315468" defTabSz="841247">
              <a:spcBef>
                <a:spcPts val="300"/>
              </a:spcBef>
              <a:buSzTx/>
              <a:buNone/>
              <a:defRPr sz="1656"/>
            </a:pPr>
            <a:r>
              <a:t>     -  « Breast  cancer mortality in neighbouring European countries with different levels of screening but similar access to treatment : trend analysis of WHO mortality database »</a:t>
            </a:r>
            <a:br/>
            <a:r>
              <a:t>Autier et coll    BMJ, 28 juillet 2011 ; 343:d4411 doi:10.1136/BMJ.D4411</a:t>
            </a:r>
          </a:p>
          <a:p>
            <a:pPr marL="315468" indent="-315468" defTabSz="841247">
              <a:defRPr sz="1656"/>
            </a:pPr>
          </a:p>
          <a:p>
            <a:pPr marL="315468" indent="-315468" defTabSz="841247">
              <a:defRPr sz="1656"/>
            </a:pPr>
          </a:p>
          <a:p>
            <a:pPr marL="315468" indent="-315468" defTabSz="841247">
              <a:spcBef>
                <a:spcPts val="300"/>
              </a:spcBef>
              <a:buSzTx/>
              <a:buNone/>
              <a:defRPr sz="1656"/>
            </a:pPr>
            <a:r>
              <a:t>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oussole">
  <a:themeElements>
    <a:clrScheme name="Boussole">
      <a:dk1>
        <a:srgbClr val="5A5C6C"/>
      </a:dk1>
      <a:lt1>
        <a:srgbClr val="6C6212"/>
      </a:lt1>
      <a:dk2>
        <a:srgbClr val="A7A7A7"/>
      </a:dk2>
      <a:lt2>
        <a:srgbClr val="535353"/>
      </a:lt2>
      <a:accent1>
        <a:srgbClr val="9966FF"/>
      </a:accent1>
      <a:accent2>
        <a:srgbClr val="9383B3"/>
      </a:accent2>
      <a:accent3>
        <a:srgbClr val="9BBB59"/>
      </a:accent3>
      <a:accent4>
        <a:srgbClr val="8064A2"/>
      </a:accent4>
      <a:accent5>
        <a:srgbClr val="4BACC6"/>
      </a:accent5>
      <a:accent6>
        <a:srgbClr val="F79646"/>
      </a:accent6>
      <a:hlink>
        <a:srgbClr val="0000FF"/>
      </a:hlink>
      <a:folHlink>
        <a:srgbClr val="FF00FF"/>
      </a:folHlink>
    </a:clrScheme>
    <a:fontScheme name="Boussole">
      <a:majorFont>
        <a:latin typeface="Helvetica"/>
        <a:ea typeface="Helvetica"/>
        <a:cs typeface="Helvetica"/>
      </a:majorFont>
      <a:minorFont>
        <a:latin typeface="Times New Roman"/>
        <a:ea typeface="Times New Roman"/>
        <a:cs typeface="Times New Roman"/>
      </a:minorFont>
    </a:fontScheme>
    <a:fmtScheme name="Bousso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oussole">
  <a:themeElements>
    <a:clrScheme name="Boussole">
      <a:dk1>
        <a:srgbClr val="000000"/>
      </a:dk1>
      <a:lt1>
        <a:srgbClr val="FFFFFF"/>
      </a:lt1>
      <a:dk2>
        <a:srgbClr val="A7A7A7"/>
      </a:dk2>
      <a:lt2>
        <a:srgbClr val="535353"/>
      </a:lt2>
      <a:accent1>
        <a:srgbClr val="9966FF"/>
      </a:accent1>
      <a:accent2>
        <a:srgbClr val="9383B3"/>
      </a:accent2>
      <a:accent3>
        <a:srgbClr val="9BBB59"/>
      </a:accent3>
      <a:accent4>
        <a:srgbClr val="8064A2"/>
      </a:accent4>
      <a:accent5>
        <a:srgbClr val="4BACC6"/>
      </a:accent5>
      <a:accent6>
        <a:srgbClr val="F79646"/>
      </a:accent6>
      <a:hlink>
        <a:srgbClr val="0000FF"/>
      </a:hlink>
      <a:folHlink>
        <a:srgbClr val="FF00FF"/>
      </a:folHlink>
    </a:clrScheme>
    <a:fontScheme name="Boussole">
      <a:majorFont>
        <a:latin typeface="Helvetica"/>
        <a:ea typeface="Helvetica"/>
        <a:cs typeface="Helvetica"/>
      </a:majorFont>
      <a:minorFont>
        <a:latin typeface="Times New Roman"/>
        <a:ea typeface="Times New Roman"/>
        <a:cs typeface="Times New Roman"/>
      </a:minorFont>
    </a:fontScheme>
    <a:fmtScheme name="Bousso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